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69"/>
  </p:notesMasterIdLst>
  <p:handoutMasterIdLst>
    <p:handoutMasterId r:id="rId70"/>
  </p:handoutMasterIdLst>
  <p:sldIdLst>
    <p:sldId id="389" r:id="rId2"/>
    <p:sldId id="561" r:id="rId3"/>
    <p:sldId id="398" r:id="rId4"/>
    <p:sldId id="458" r:id="rId5"/>
    <p:sldId id="518" r:id="rId6"/>
    <p:sldId id="528" r:id="rId7"/>
    <p:sldId id="520" r:id="rId8"/>
    <p:sldId id="534" r:id="rId9"/>
    <p:sldId id="562" r:id="rId10"/>
    <p:sldId id="564" r:id="rId11"/>
    <p:sldId id="565" r:id="rId12"/>
    <p:sldId id="566" r:id="rId13"/>
    <p:sldId id="568" r:id="rId14"/>
    <p:sldId id="569" r:id="rId15"/>
    <p:sldId id="570" r:id="rId16"/>
    <p:sldId id="571" r:id="rId17"/>
    <p:sldId id="624" r:id="rId18"/>
    <p:sldId id="600" r:id="rId19"/>
    <p:sldId id="577" r:id="rId20"/>
    <p:sldId id="578" r:id="rId21"/>
    <p:sldId id="572" r:id="rId22"/>
    <p:sldId id="573" r:id="rId23"/>
    <p:sldId id="574" r:id="rId24"/>
    <p:sldId id="575" r:id="rId25"/>
    <p:sldId id="579" r:id="rId26"/>
    <p:sldId id="580" r:id="rId27"/>
    <p:sldId id="581" r:id="rId28"/>
    <p:sldId id="582" r:id="rId29"/>
    <p:sldId id="584" r:id="rId30"/>
    <p:sldId id="585" r:id="rId31"/>
    <p:sldId id="586" r:id="rId32"/>
    <p:sldId id="587" r:id="rId33"/>
    <p:sldId id="588" r:id="rId34"/>
    <p:sldId id="592" r:id="rId35"/>
    <p:sldId id="593" r:id="rId36"/>
    <p:sldId id="594" r:id="rId37"/>
    <p:sldId id="625" r:id="rId38"/>
    <p:sldId id="601" r:id="rId39"/>
    <p:sldId id="595" r:id="rId40"/>
    <p:sldId id="596" r:id="rId41"/>
    <p:sldId id="597" r:id="rId42"/>
    <p:sldId id="598" r:id="rId43"/>
    <p:sldId id="576" r:id="rId44"/>
    <p:sldId id="602" r:id="rId45"/>
    <p:sldId id="603" r:id="rId46"/>
    <p:sldId id="604" r:id="rId47"/>
    <p:sldId id="605" r:id="rId48"/>
    <p:sldId id="606" r:id="rId49"/>
    <p:sldId id="607" r:id="rId50"/>
    <p:sldId id="608" r:id="rId51"/>
    <p:sldId id="609" r:id="rId52"/>
    <p:sldId id="610" r:id="rId53"/>
    <p:sldId id="626" r:id="rId54"/>
    <p:sldId id="611" r:id="rId55"/>
    <p:sldId id="612" r:id="rId56"/>
    <p:sldId id="613" r:id="rId57"/>
    <p:sldId id="614" r:id="rId58"/>
    <p:sldId id="615" r:id="rId59"/>
    <p:sldId id="616" r:id="rId60"/>
    <p:sldId id="617" r:id="rId61"/>
    <p:sldId id="618" r:id="rId62"/>
    <p:sldId id="619" r:id="rId63"/>
    <p:sldId id="620" r:id="rId64"/>
    <p:sldId id="621" r:id="rId65"/>
    <p:sldId id="622" r:id="rId66"/>
    <p:sldId id="623" r:id="rId67"/>
    <p:sldId id="627" r:id="rId68"/>
  </p:sldIdLst>
  <p:sldSz cx="9144000" cy="6858000" type="screen4x3"/>
  <p:notesSz cx="9926638" cy="6797675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5pPr>
    <a:lvl6pPr marL="22860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6pPr>
    <a:lvl7pPr marL="27432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7pPr>
    <a:lvl8pPr marL="32004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8pPr>
    <a:lvl9pPr marL="36576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5C7"/>
    <a:srgbClr val="D4C5D5"/>
    <a:srgbClr val="D9BFDA"/>
    <a:srgbClr val="CC66FF"/>
    <a:srgbClr val="4472C4"/>
    <a:srgbClr val="94959E"/>
    <a:srgbClr val="00AAAC"/>
    <a:srgbClr val="7FB6E3"/>
    <a:srgbClr val="EDEDEF"/>
    <a:srgbClr val="5A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438" autoAdjust="0"/>
  </p:normalViewPr>
  <p:slideViewPr>
    <p:cSldViewPr>
      <p:cViewPr varScale="1">
        <p:scale>
          <a:sx n="109" d="100"/>
          <a:sy n="109" d="100"/>
        </p:scale>
        <p:origin x="8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2028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A6BA-82B2-4D68-BEE5-0C181791DF69}" type="datetimeFigureOut">
              <a:rPr lang="ko-KR" altLang="en-US" smtClean="0"/>
              <a:pPr/>
              <a:t>2026-01-27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88178-AEBB-4764-8FE2-03142E6FAD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92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ACDBEEC-06A8-4473-9A8B-AC190B9E0476}" type="datetimeFigureOut">
              <a:rPr lang="ko-KR" altLang="en-US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AEEF299-CA6B-448D-9BAE-7C11402C98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40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64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32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6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29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1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58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8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989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8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012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66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6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781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0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476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281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52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8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74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74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57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5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02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1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1DC1-DA34-4C38-9828-93CF3255BEBC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59631-6384-4173-8EEA-BC909D6BF37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0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CB30A-EF81-4974-9970-8BEA1E7CB7CF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EBF-E077-482A-9881-EF889F97FF8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7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692AD-260F-4B17-9B9E-A2B59FD3DE16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D364-A8A6-418A-9299-CA62EC010D8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5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D3C0A-B0FC-4225-9C50-1D8D4595A2D1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C36-3B88-4FB2-A31F-9DDD5E8171D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그림 6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" y="630750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B9FCD-7A5F-445E-9BA7-7D235E81429E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5753-7768-497C-B249-D4816981026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7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1A08A-DD17-419F-A1B2-9D85C8A66ECE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6491-3F12-4B5D-9D6F-46F41E7583A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53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065E3-B7EE-4FF4-B1DF-0B0E8C1937DD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BB6A0-C98C-483C-BD33-7C696FB87E2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4F278-3F83-44A1-AC42-94DE226EC5CA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12F15-30F4-43FF-94D5-75A2B7B91C9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654E1-3ADE-4DE6-9461-DA702C80AEC5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72E1C-FC34-4AC9-829C-BC5D21E9363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8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2A6D5-7DE7-49E2-9C61-B7B0F19FD0A7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3A7DE-2910-4C49-8F68-2A1425EB354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06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4FCF5-F5C7-4336-81C1-A45EDF2C861E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E8922-007C-421A-8F40-A7436522F49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21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D8BAFA7-09FE-46CC-AA33-245A161EB404}" type="datetime1">
              <a:rPr lang="ko-KR" altLang="en-US" smtClean="0"/>
              <a:pPr>
                <a:defRPr/>
              </a:pPr>
              <a:t>2026-01-27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8AFD25-C6EC-49E7-BD57-515432D928A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91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83768" y="260648"/>
            <a:ext cx="4214810" cy="3672408"/>
            <a:chOff x="2483768" y="260648"/>
            <a:chExt cx="4214810" cy="3672408"/>
          </a:xfrm>
        </p:grpSpPr>
        <p:sp>
          <p:nvSpPr>
            <p:cNvPr id="39" name="타원 38"/>
            <p:cNvSpPr/>
            <p:nvPr/>
          </p:nvSpPr>
          <p:spPr>
            <a:xfrm>
              <a:off x="2699792" y="260648"/>
              <a:ext cx="3852836" cy="3672408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483768" y="1556792"/>
              <a:ext cx="421481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kumimoji="0" lang="ko-KR" altLang="en-US" sz="4000" b="1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세상을 </a:t>
              </a:r>
              <a:endParaRPr kumimoji="0" lang="en-US" altLang="ko-KR" sz="4000" b="1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kumimoji="0" lang="ko-KR" altLang="en-US" sz="4000" b="1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변화시키는 </a:t>
              </a:r>
              <a:endParaRPr kumimoji="0" lang="en-US" altLang="ko-KR" sz="4000" b="1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kumimoji="0" lang="ko-KR" altLang="en-US" sz="4000" b="1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소프트웨어</a:t>
              </a:r>
              <a:endParaRPr kumimoji="0" lang="en-US" altLang="ko-KR" sz="4000" b="1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121372" y="620688"/>
              <a:ext cx="900000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0" b="1" spc="-100" smtClean="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Ⅰ</a:t>
              </a:r>
              <a:endParaRPr kumimoji="0" lang="ko-KR" altLang="en-US" sz="6000" b="1" spc="-100"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60818" y="4906818"/>
            <a:ext cx="6011582" cy="125848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700" b="1" smtClean="0">
                <a:effectLst/>
                <a:latin typeface="+mn-ea"/>
                <a:ea typeface="+mn-ea"/>
              </a:rPr>
              <a:t>01.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소프트웨어와 </a:t>
            </a:r>
            <a:r>
              <a:rPr lang="ko-KR" altLang="en-US" sz="2700" b="1">
                <a:effectLst/>
                <a:latin typeface="+mn-ea"/>
                <a:ea typeface="+mn-ea"/>
              </a:rPr>
              <a:t>사회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변화</a:t>
            </a:r>
            <a:endParaRPr lang="en-US" altLang="ko-KR" sz="2700" b="1" smtClean="0">
              <a:effectLst/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700" b="1" smtClean="0">
                <a:effectLst/>
                <a:latin typeface="+mn-ea"/>
                <a:ea typeface="+mn-ea"/>
              </a:rPr>
              <a:t>02.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소프트웨어와 디지털 기술의 영향</a:t>
            </a:r>
            <a:endParaRPr lang="en-US" altLang="ko-KR" sz="2700" b="1" smtClean="0">
              <a:effectLst/>
              <a:latin typeface="+mn-ea"/>
              <a:ea typeface="+mn-ea"/>
            </a:endParaRPr>
          </a:p>
        </p:txBody>
      </p:sp>
      <p:sp>
        <p:nvSpPr>
          <p:cNvPr id="9" name="제목 9"/>
          <p:cNvSpPr txBox="1">
            <a:spLocks/>
          </p:cNvSpPr>
          <p:nvPr/>
        </p:nvSpPr>
        <p:spPr>
          <a:xfrm>
            <a:off x="1715698" y="4260487"/>
            <a:ext cx="6024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45720" rIns="36000" bIns="45720" rtlCol="0" anchor="ctr">
            <a:spAutoFit/>
          </a:bodyPr>
          <a:lstStyle>
            <a:lvl1pPr marL="0" indent="0" algn="just" defTabSz="914400" rtl="0" eaLnBrk="0" fontAlgn="base" latinLnBrk="1" hangingPunct="0">
              <a:spcBef>
                <a:spcPct val="0"/>
              </a:spcBef>
              <a:spcAft>
                <a:spcPts val="600"/>
              </a:spcAft>
              <a:buFont typeface="+mj-lt"/>
              <a:buNone/>
              <a:defRPr lang="ko-KR" altLang="en-US" sz="2800" b="1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188" indent="-484188" algn="l"/>
            <a:r>
              <a:rPr lang="en-US" altLang="ko-KR" sz="36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6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36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소프트웨어로 변화한 세상</a:t>
            </a:r>
            <a:endParaRPr lang="ko-KR" altLang="en-US" sz="36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10"/>
          <p:cNvSpPr txBox="1">
            <a:spLocks/>
          </p:cNvSpPr>
          <p:nvPr/>
        </p:nvSpPr>
        <p:spPr>
          <a:xfrm>
            <a:off x="7884368" y="6237312"/>
            <a:ext cx="1152128" cy="4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</a:t>
            </a:r>
            <a:r>
              <a:rPr lang="ko-KR" altLang="en-US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10~15</a:t>
            </a:r>
            <a:endParaRPr lang="ko-KR" altLang="en-US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01" y="430318"/>
            <a:ext cx="1736541" cy="19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사회 변화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682653" y="1682128"/>
            <a:ext cx="8100000" cy="6052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 세상을 변화시킨 소프트웨어 사례</a:t>
            </a:r>
            <a:r>
              <a:rPr kumimoji="0" lang="ko-KR" altLang="en-US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계속</a:t>
            </a:r>
            <a:r>
              <a:rPr kumimoji="0" lang="en-US" altLang="ko-KR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2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48622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소프트웨어의 개념과 종류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9" y="2866280"/>
            <a:ext cx="1102763" cy="12073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36912"/>
            <a:ext cx="7310367" cy="18781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2" y="4803806"/>
            <a:ext cx="1123950" cy="11906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1" y="4785786"/>
            <a:ext cx="7237468" cy="1619012"/>
          </a:xfrm>
          <a:prstGeom prst="rect">
            <a:avLst/>
          </a:prstGeom>
        </p:spPr>
      </p:pic>
      <p:sp>
        <p:nvSpPr>
          <p:cNvPr id="13" name="아래쪽 화살표 12"/>
          <p:cNvSpPr/>
          <p:nvPr/>
        </p:nvSpPr>
        <p:spPr>
          <a:xfrm rot="16200000">
            <a:off x="4934965" y="3218527"/>
            <a:ext cx="679781" cy="62279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16200000">
            <a:off x="4934965" y="5283893"/>
            <a:ext cx="679781" cy="62279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2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사회 변화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48622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소프트웨어의 개념과 종류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682653" y="1682128"/>
            <a:ext cx="8100000" cy="6052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 세상을 변화시킨 소프트웨어 사례</a:t>
            </a:r>
            <a:r>
              <a:rPr kumimoji="0" lang="ko-KR" altLang="en-US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계속</a:t>
            </a:r>
            <a:r>
              <a:rPr kumimoji="0" lang="en-US" altLang="ko-KR" sz="2000" b="1" spc="-160" smtClean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2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5" y="2894727"/>
            <a:ext cx="1123950" cy="12001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26" y="2600004"/>
            <a:ext cx="7421662" cy="16930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72" y="4853515"/>
            <a:ext cx="1114425" cy="11906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527" y="4595086"/>
            <a:ext cx="7421662" cy="1890346"/>
          </a:xfrm>
          <a:prstGeom prst="rect">
            <a:avLst/>
          </a:prstGeom>
        </p:spPr>
      </p:pic>
      <p:sp>
        <p:nvSpPr>
          <p:cNvPr id="17" name="아래쪽 화살표 16"/>
          <p:cNvSpPr/>
          <p:nvPr/>
        </p:nvSpPr>
        <p:spPr>
          <a:xfrm rot="16200000">
            <a:off x="4937467" y="3080170"/>
            <a:ext cx="679781" cy="62279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16200000">
            <a:off x="4937468" y="5137428"/>
            <a:ext cx="679781" cy="62279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3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14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848872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ko-KR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</a:t>
            </a:r>
            <a:r>
              <a:rPr lang="ko-KR" altLang="en-US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디지털 기술의 영향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56385" y="1279877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683568" y="1095514"/>
            <a:ext cx="8100000" cy="6052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우리의 삶과 사회를 변화시킨 소프트웨어의 특징</a:t>
            </a:r>
            <a:endParaRPr kumimoji="0" lang="en-US" altLang="ko-KR" sz="3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48353" y="1988840"/>
            <a:ext cx="1732753" cy="540000"/>
          </a:xfrm>
          <a:prstGeom prst="roundRect">
            <a:avLst>
              <a:gd name="adj" fmla="val 2330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spc="-100" smtClean="0">
                <a:solidFill>
                  <a:schemeClr val="tx1"/>
                </a:solidFill>
                <a:effectLst/>
              </a:rPr>
              <a:t>자동화</a:t>
            </a:r>
            <a:endParaRPr lang="ko-KR" altLang="en-US" sz="2600" b="1" spc="-100">
              <a:solidFill>
                <a:schemeClr val="tx1"/>
              </a:solidFill>
              <a:effectLst/>
            </a:endParaRPr>
          </a:p>
        </p:txBody>
      </p:sp>
      <p:sp>
        <p:nvSpPr>
          <p:cNvPr id="17" name="직사각형 20"/>
          <p:cNvSpPr>
            <a:spLocks noChangeArrowheads="1"/>
          </p:cNvSpPr>
          <p:nvPr/>
        </p:nvSpPr>
        <p:spPr bwMode="auto">
          <a:xfrm>
            <a:off x="179512" y="2678435"/>
            <a:ext cx="2509779" cy="17338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385763" algn="just">
              <a:lnSpc>
                <a:spcPts val="3200"/>
              </a:lnSpc>
            </a:pPr>
            <a:r>
              <a:rPr lang="ko-KR" altLang="en-US" sz="2400" spc="-100" smtClean="0">
                <a:effectLst/>
                <a:latin typeface="+mn-ea"/>
                <a:ea typeface="+mn-ea"/>
              </a:rPr>
              <a:t>기계</a:t>
            </a:r>
            <a:r>
              <a:rPr lang="en-US" altLang="ko-KR" sz="2400" spc="-100" smtClean="0">
                <a:effectLst/>
                <a:latin typeface="+mn-ea"/>
                <a:ea typeface="+mn-ea"/>
              </a:rPr>
              <a:t>, </a:t>
            </a:r>
            <a:r>
              <a:rPr lang="ko-KR" altLang="en-US" sz="2400" spc="-100" smtClean="0">
                <a:effectLst/>
                <a:latin typeface="+mn-ea"/>
                <a:ea typeface="+mn-ea"/>
              </a:rPr>
              <a:t>소프트웨어</a:t>
            </a:r>
            <a:r>
              <a:rPr lang="en-US" altLang="ko-KR" sz="2400" spc="-100" smtClean="0">
                <a:effectLst/>
                <a:latin typeface="+mn-ea"/>
                <a:ea typeface="+mn-ea"/>
              </a:rPr>
              <a:t>, </a:t>
            </a:r>
            <a:r>
              <a:rPr lang="ko-KR" altLang="en-US" sz="2400" spc="-100" smtClean="0">
                <a:effectLst/>
                <a:latin typeface="+mn-ea"/>
                <a:ea typeface="+mn-ea"/>
              </a:rPr>
              <a:t>디지털 기술을 이용해 생산성과 비용 절감</a:t>
            </a:r>
            <a:endParaRPr lang="ko-KR" altLang="en-US" sz="2400" spc="-100">
              <a:effectLst/>
              <a:latin typeface="+mn-ea"/>
              <a:ea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605016" y="1988840"/>
            <a:ext cx="1732753" cy="540000"/>
          </a:xfrm>
          <a:prstGeom prst="roundRect">
            <a:avLst>
              <a:gd name="adj" fmla="val 233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spc="-100" smtClean="0">
                <a:solidFill>
                  <a:schemeClr val="tx1"/>
                </a:solidFill>
                <a:effectLst/>
              </a:rPr>
              <a:t>연결화</a:t>
            </a:r>
            <a:endParaRPr lang="ko-KR" altLang="en-US" sz="2600" b="1" spc="-100">
              <a:solidFill>
                <a:schemeClr val="tx1"/>
              </a:solidFill>
              <a:effectLst/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3236175" y="2678435"/>
            <a:ext cx="2509779" cy="17338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385763" algn="just">
              <a:lnSpc>
                <a:spcPts val="3200"/>
              </a:lnSpc>
            </a:pPr>
            <a:r>
              <a:rPr lang="ko-KR" altLang="en-US" sz="2400" spc="-100" smtClean="0">
                <a:effectLst/>
                <a:latin typeface="+mn-ea"/>
                <a:ea typeface="+mn-ea"/>
              </a:rPr>
              <a:t>클라우드 등의 네트워크를 통해 언제 어디서든 서로 연결</a:t>
            </a:r>
            <a:endParaRPr lang="ko-KR" altLang="en-US" sz="2400" spc="-100">
              <a:effectLst/>
              <a:latin typeface="+mn-ea"/>
              <a:ea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642630" y="1988840"/>
            <a:ext cx="1732753" cy="540000"/>
          </a:xfrm>
          <a:prstGeom prst="roundRect">
            <a:avLst>
              <a:gd name="adj" fmla="val 2330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spc="-100" smtClean="0">
                <a:solidFill>
                  <a:schemeClr val="tx1"/>
                </a:solidFill>
                <a:effectLst/>
              </a:rPr>
              <a:t>지능화</a:t>
            </a:r>
            <a:endParaRPr lang="ko-KR" altLang="en-US" sz="2600" b="1" spc="-100">
              <a:solidFill>
                <a:schemeClr val="tx1"/>
              </a:solidFill>
              <a:effectLst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6273789" y="2678435"/>
            <a:ext cx="2509779" cy="17338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385763" algn="just">
              <a:lnSpc>
                <a:spcPts val="3200"/>
              </a:lnSpc>
            </a:pPr>
            <a:r>
              <a:rPr lang="ko-KR" altLang="en-US" sz="2400" spc="-100" smtClean="0">
                <a:effectLst/>
                <a:latin typeface="+mn-ea"/>
                <a:ea typeface="+mn-ea"/>
              </a:rPr>
              <a:t>인간 지능을 모방하여 학습하고 추론</a:t>
            </a:r>
            <a:r>
              <a:rPr lang="en-US" altLang="ko-KR" sz="2400" spc="-100" smtClean="0">
                <a:effectLst/>
                <a:latin typeface="+mn-ea"/>
                <a:ea typeface="+mn-ea"/>
              </a:rPr>
              <a:t>, </a:t>
            </a:r>
            <a:r>
              <a:rPr lang="ko-KR" altLang="en-US" sz="2400" spc="-100" smtClean="0">
                <a:effectLst/>
                <a:latin typeface="+mn-ea"/>
                <a:ea typeface="+mn-ea"/>
              </a:rPr>
              <a:t>예측하여 산업 구조 혁신</a:t>
            </a:r>
            <a:endParaRPr lang="ko-KR" altLang="en-US" sz="2400" spc="-100">
              <a:effectLst/>
              <a:latin typeface="+mn-ea"/>
              <a:ea typeface="+mn-ea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3696991" y="4628524"/>
            <a:ext cx="1750018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79512" y="5322613"/>
            <a:ext cx="8784976" cy="703426"/>
          </a:xfrm>
          <a:prstGeom prst="roundRect">
            <a:avLst>
              <a:gd name="adj" fmla="val 23308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생산성</a:t>
            </a:r>
            <a:r>
              <a:rPr kumimoji="0" lang="ko-KR" altLang="en-US" sz="2400" b="1" spc="-15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anose="020B0503020000020004" pitchFamily="50" charset="-127"/>
                <a:cs typeface="함초롬바탕" panose="02030604000101010101" pitchFamily="18" charset="-127"/>
              </a:rPr>
              <a:t>∙</a:t>
            </a:r>
            <a:r>
              <a:rPr lang="ko-KR" altLang="en-US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효율 증대  </a:t>
            </a:r>
            <a:r>
              <a:rPr lang="en-US" altLang="ko-KR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/</a:t>
            </a:r>
            <a:r>
              <a:rPr lang="ko-KR" altLang="en-US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 정보</a:t>
            </a:r>
            <a:r>
              <a:rPr kumimoji="0" lang="ko-KR" altLang="en-US" sz="2400" b="1" spc="-15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anose="020B0503020000020004" pitchFamily="50" charset="-127"/>
                <a:cs typeface="함초롬바탕" panose="02030604000101010101" pitchFamily="18" charset="-127"/>
              </a:rPr>
              <a:t>∙</a:t>
            </a:r>
            <a:r>
              <a:rPr lang="ko-KR" altLang="en-US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지식 습득 방식 변화 </a:t>
            </a:r>
            <a:r>
              <a:rPr lang="en-US" altLang="ko-KR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/ </a:t>
            </a:r>
            <a:r>
              <a:rPr lang="ko-KR" altLang="en-US" sz="2400" b="1" spc="-100" smtClean="0">
                <a:solidFill>
                  <a:schemeClr val="accent1">
                    <a:lumMod val="75000"/>
                  </a:schemeClr>
                </a:solidFill>
                <a:effectLst/>
              </a:rPr>
              <a:t>산업 구조 변화</a:t>
            </a:r>
            <a:endParaRPr lang="ko-KR" altLang="en-US" sz="2400" b="1" spc="-10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22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14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24000" cy="2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텍스트 개체 틀 7"/>
          <p:cNvSpPr txBox="1">
            <a:spLocks/>
          </p:cNvSpPr>
          <p:nvPr/>
        </p:nvSpPr>
        <p:spPr>
          <a:xfrm>
            <a:off x="756682" y="989693"/>
            <a:ext cx="8100000" cy="1068306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800" spc="-140" smtClean="0">
                <a:effectLst/>
                <a:latin typeface="맑은 고딕" pitchFamily="50" charset="-127"/>
                <a:ea typeface="맑은 고딕" pitchFamily="50" charset="-127"/>
              </a:rPr>
              <a:t>다음 소프트웨어의 영향력과 관련 있는 사례를 찾아 정리해 보자</a:t>
            </a:r>
            <a:r>
              <a:rPr kumimoji="0" lang="en-US" altLang="ko-KR" sz="2800" spc="-14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8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80191"/>
              </p:ext>
            </p:extLst>
          </p:nvPr>
        </p:nvGraphicFramePr>
        <p:xfrm>
          <a:off x="324324" y="2204864"/>
          <a:ext cx="8460606" cy="397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404"/>
                <a:gridCol w="666120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소프트웨어 </a:t>
                      </a:r>
                      <a:endParaRPr lang="en-US" altLang="ko-KR" sz="200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영향력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사례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7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spc="-100" smtClean="0">
                          <a:solidFill>
                            <a:schemeClr val="tx1"/>
                          </a:solidFill>
                          <a:effectLst/>
                        </a:rPr>
                        <a:t>생산성</a:t>
                      </a:r>
                      <a:r>
                        <a:rPr kumimoji="0" lang="ko-KR" altLang="en-US" sz="2200" b="1" spc="-15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cs typeface="함초롬바탕" panose="02030604000101010101" pitchFamily="18" charset="-127"/>
                        </a:rPr>
                        <a:t>과 </a:t>
                      </a:r>
                      <a:r>
                        <a:rPr lang="ko-KR" altLang="en-US" sz="2200" b="1" spc="-100" smtClean="0">
                          <a:solidFill>
                            <a:schemeClr val="tx1"/>
                          </a:solidFill>
                          <a:effectLst/>
                        </a:rPr>
                        <a:t>효율의 증대 </a:t>
                      </a:r>
                      <a:endParaRPr lang="ko-KR" altLang="en-US" sz="22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spc="-100" smtClean="0">
                          <a:solidFill>
                            <a:schemeClr val="tx1"/>
                          </a:solidFill>
                          <a:effectLst/>
                        </a:rPr>
                        <a:t>정보</a:t>
                      </a:r>
                      <a:r>
                        <a:rPr kumimoji="0" lang="ko-KR" altLang="en-US" sz="2200" b="1" spc="-15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cs typeface="함초롬바탕" panose="02030604000101010101" pitchFamily="18" charset="-127"/>
                        </a:rPr>
                        <a:t>와 </a:t>
                      </a:r>
                      <a:r>
                        <a:rPr lang="ko-KR" altLang="en-US" sz="2200" b="1" spc="-100" smtClean="0">
                          <a:solidFill>
                            <a:schemeClr val="tx1"/>
                          </a:solidFill>
                          <a:effectLst/>
                        </a:rPr>
                        <a:t>지식 습득 방식의 변화 </a:t>
                      </a:r>
                      <a:endParaRPr lang="ko-KR" altLang="en-US" sz="22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 spc="-100" smtClean="0">
                          <a:solidFill>
                            <a:schemeClr val="tx1"/>
                          </a:solidFill>
                          <a:effectLst/>
                        </a:rPr>
                        <a:t>산업 구조의 변화</a:t>
                      </a:r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7011"/>
            <a:ext cx="2520504" cy="1161755"/>
          </a:xfrm>
          <a:prstGeom prst="rect">
            <a:avLst/>
          </a:prstGeom>
        </p:spPr>
      </p:pic>
      <p:sp>
        <p:nvSpPr>
          <p:cNvPr id="18" name="텍스트 개체 틀 7"/>
          <p:cNvSpPr txBox="1">
            <a:spLocks/>
          </p:cNvSpPr>
          <p:nvPr/>
        </p:nvSpPr>
        <p:spPr>
          <a:xfrm>
            <a:off x="2275406" y="260648"/>
            <a:ext cx="5939760" cy="54694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 smtClean="0">
                <a:effectLst/>
                <a:latin typeface="맑은 고딕" pitchFamily="50" charset="-127"/>
                <a:ea typeface="맑은 고딕" pitchFamily="50" charset="-127"/>
              </a:rPr>
              <a:t>소프트웨어 특징 통해 영향 준 사례 찾기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275406" y="2896501"/>
            <a:ext cx="6473058" cy="1107996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업무 자동화 소프트웨어인 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RPA(Robotic  Process Automation)</a:t>
            </a: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 일상적인 업무 작업을 자동화하여  사람들의 시간과 노력을 절약한다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2200" b="1" spc="-10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75406" y="3973474"/>
            <a:ext cx="6473058" cy="1107996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 컴퓨팅 서비스인 아마존 웹 서비스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(AWS)</a:t>
            </a: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확장 가능한 네트워크 인프라를 제공하여 비용을 절감하고 협업을 강화한다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ko-KR" altLang="en-US" sz="2200" b="1" spc="-10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275406" y="5141397"/>
            <a:ext cx="6473058" cy="769441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ko-KR" altLang="en-US" sz="2200" b="1" spc="-13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의료 분야에서는 </a:t>
            </a:r>
            <a:r>
              <a:rPr kumimoji="0" lang="en-US" altLang="ko-KR" sz="2200" b="1" spc="-13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AI</a:t>
            </a:r>
            <a:r>
              <a:rPr kumimoji="0" lang="ko-KR" altLang="en-US" sz="2200" b="1" spc="-13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활용한 진단 시스템이 의사들에게 의료 영상 해석이나 질환 예측에 도움을 준다</a:t>
            </a:r>
            <a:r>
              <a:rPr kumimoji="0" lang="en-US" altLang="ko-KR" sz="2200" b="1" spc="-13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kumimoji="0" lang="ko-KR" altLang="en-US" sz="2200" b="1" spc="-10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15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757139" y="1113239"/>
            <a:ext cx="8100000" cy="605294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spc="-140" smtClean="0">
                <a:effectLst/>
                <a:latin typeface="맑은 고딕" pitchFamily="50" charset="-127"/>
                <a:ea typeface="맑은 고딕" pitchFamily="50" charset="-127"/>
              </a:rPr>
              <a:t>내가 자주 이용하는 소프트웨어와 그 기능을 조사해 보자</a:t>
            </a:r>
            <a:r>
              <a:rPr kumimoji="0" lang="en-US" altLang="ko-KR" sz="2500" spc="-140" smtClean="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25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56345"/>
              </p:ext>
            </p:extLst>
          </p:nvPr>
        </p:nvGraphicFramePr>
        <p:xfrm>
          <a:off x="324324" y="2016768"/>
          <a:ext cx="8460606" cy="293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36"/>
                <a:gridCol w="6373170"/>
              </a:tblGrid>
              <a:tr h="105219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smtClean="0">
                          <a:solidFill>
                            <a:schemeClr val="tx1"/>
                          </a:solidFill>
                        </a:rPr>
                        <a:t>자주 사용하는 소프트웨어</a:t>
                      </a:r>
                    </a:p>
                  </a:txBody>
                  <a:tcPr marL="36000" marR="36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온라인 동영상 공유 플랫폼 </a:t>
                      </a:r>
                      <a:endParaRPr lang="ko-KR" altLang="en-US" sz="20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32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smtClean="0">
                          <a:solidFill>
                            <a:schemeClr val="tx1"/>
                          </a:solidFill>
                        </a:rPr>
                        <a:t>기능</a:t>
                      </a:r>
                    </a:p>
                  </a:txBody>
                  <a:tcPr marL="36000" marR="36000" marT="46800" marB="46800" anchor="ctr"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전 세계의 수많은 창작자들이 독자적으로 콘텐츠를 제작하고 공유할 수 있게 한다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801763" y="204900"/>
            <a:ext cx="5939760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 smtClean="0">
                <a:effectLst/>
                <a:latin typeface="맑은 고딕" pitchFamily="50" charset="-127"/>
                <a:ea typeface="맑은 고딕" pitchFamily="50" charset="-127"/>
              </a:rPr>
              <a:t>세상을 변화시킨 소프트웨어 사례 분석하기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" y="1162075"/>
            <a:ext cx="457200" cy="46672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4121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93" y="3789040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15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757139" y="1113239"/>
            <a:ext cx="8100000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400" spc="-140" smtClean="0">
                <a:effectLst/>
                <a:latin typeface="맑은 고딕" pitchFamily="50" charset="-127"/>
                <a:ea typeface="맑은 고딕" pitchFamily="50" charset="-127"/>
              </a:rPr>
              <a:t>위     에서 </a:t>
            </a: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찾은 소프트웨어가 없던 시기에는 어떻게 살았을지 상상해서 적어본 후</a:t>
            </a:r>
            <a:r>
              <a:rPr kumimoji="0" lang="en-US" altLang="ko-KR" sz="2400" spc="-14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인터넷에서 검색한 </a:t>
            </a:r>
            <a:r>
              <a:rPr kumimoji="0" lang="ko-KR" altLang="en-US" sz="2400" spc="-140" smtClean="0">
                <a:effectLst/>
                <a:latin typeface="맑은 고딕" pitchFamily="50" charset="-127"/>
                <a:ea typeface="맑은 고딕" pitchFamily="50" charset="-127"/>
              </a:rPr>
              <a:t>결과와 </a:t>
            </a: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비교해 보자</a:t>
            </a:r>
            <a:r>
              <a:rPr kumimoji="0" lang="en-US" altLang="ko-KR" sz="2400" spc="-14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4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801763" y="204900"/>
            <a:ext cx="5939760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 smtClean="0">
                <a:effectLst/>
                <a:latin typeface="맑은 고딕" pitchFamily="50" charset="-127"/>
                <a:ea typeface="맑은 고딕" pitchFamily="50" charset="-127"/>
              </a:rPr>
              <a:t>세상을 변화시킨 소프트웨어 사례 분석하기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2" y="1182950"/>
            <a:ext cx="474661" cy="465871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85713"/>
              </p:ext>
            </p:extLst>
          </p:nvPr>
        </p:nvGraphicFramePr>
        <p:xfrm>
          <a:off x="324324" y="2293640"/>
          <a:ext cx="8460606" cy="358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684"/>
                <a:gridCol w="414092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나의 상상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검색 결과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7000"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대중이 영상 콘텐츠를 즐기는 주요 수단은 텔레비전으로 특 정 프로그램이나 영화를 시청할 수 있었지만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주어진 일정과 채널에서만 콘텐츠를 즐길 수 있었다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원하는 영화나 비디오를 시청하기 위해 비디오 대여점에 방문했다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물리적인 장소로 이동해야 하는 불편함이 있었다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ko-KR" altLang="en-US" sz="22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200" b="1" spc="-10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2" y="2725688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5" y="2725688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244484"/>
            <a:ext cx="335806" cy="342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44" y="3140968"/>
            <a:ext cx="39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+mn-lt"/>
              </a:rPr>
              <a:t>①</a:t>
            </a:r>
            <a:endParaRPr lang="ko-KR" altLang="en-US" sz="200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44" y="4293096"/>
            <a:ext cx="39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+mn-lt"/>
              </a:rPr>
              <a:t>②</a:t>
            </a:r>
            <a:endParaRPr lang="ko-KR" altLang="en-US" sz="200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44" y="5245169"/>
            <a:ext cx="39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+mn-lt"/>
              </a:rPr>
              <a:t>③</a:t>
            </a:r>
            <a:endParaRPr lang="ko-KR" alt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3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15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757139" y="1113239"/>
            <a:ext cx="8100000" cy="1057149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kumimoji="0" lang="en-US" altLang="ko-KR" sz="2400" spc="-140">
                <a:effectLst/>
                <a:latin typeface="맑은 고딕" pitchFamily="50" charset="-127"/>
                <a:ea typeface="맑은 고딕" pitchFamily="50" charset="-127"/>
              </a:rPr>
              <a:t>&lt;</a:t>
            </a: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보기</a:t>
            </a:r>
            <a:r>
              <a:rPr kumimoji="0" lang="en-US" altLang="ko-KR" sz="2400" spc="-140"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의 분야 중 하나를 선택하여 소프트웨어가 어떤 사회 변화를 가져오는지 찾아서 분석해 보자</a:t>
            </a:r>
            <a:r>
              <a:rPr kumimoji="0" lang="en-US" altLang="ko-KR" sz="2400" spc="-14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24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801763" y="204900"/>
            <a:ext cx="5939760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 smtClean="0">
                <a:effectLst/>
                <a:latin typeface="맑은 고딕" pitchFamily="50" charset="-127"/>
                <a:ea typeface="맑은 고딕" pitchFamily="50" charset="-127"/>
              </a:rPr>
              <a:t>세상을 변화시킨 소프트웨어 사례 분석하기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63" y="1225739"/>
            <a:ext cx="503573" cy="475069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84046"/>
              </p:ext>
            </p:extLst>
          </p:nvPr>
        </p:nvGraphicFramePr>
        <p:xfrm>
          <a:off x="265802" y="3212976"/>
          <a:ext cx="8460606" cy="281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72"/>
                <a:gridCol w="6949234"/>
              </a:tblGrid>
              <a:tr h="38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분야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사회 변화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19872">
                <a:tc>
                  <a:txBody>
                    <a:bodyPr/>
                    <a:lstStyle/>
                    <a:p>
                      <a:pPr marL="270000" indent="-270000" algn="just" latinLnBrk="1"/>
                      <a:endParaRPr lang="ko-KR" altLang="en-US" sz="20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endParaRPr lang="ko-KR" altLang="en-US" sz="2000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232269" y="3645025"/>
            <a:ext cx="1296144" cy="553998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000" b="1" spc="-10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endParaRPr kumimoji="0" lang="en-US" altLang="ko-KR" sz="3000" b="1" spc="-100" smtClean="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907704" y="3645025"/>
            <a:ext cx="6696344" cy="2015936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ko-KR" altLang="en-US" sz="25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온라인 학습관리 플랫폼은 학생들과 교사들이 수업 자료를 공유하고 학습 진도를 관리하며</a:t>
            </a:r>
            <a:r>
              <a:rPr kumimoji="0" lang="en-US" altLang="ko-KR" sz="25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25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피드백을 제공하여 서로 소통할 수 있도록 해준 혁신적인 소프트웨어이다</a:t>
            </a:r>
            <a:r>
              <a:rPr kumimoji="0" lang="en-US" altLang="ko-KR" sz="2500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kumimoji="0" lang="en-US" altLang="ko-KR" sz="250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250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kumimoji="0" lang="en-US" altLang="ko-KR" sz="250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Google Classroom / Coursera / Duolingo / Khan Academy </a:t>
            </a:r>
            <a:r>
              <a:rPr kumimoji="0" lang="ko-KR" altLang="en-US" sz="250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kumimoji="0" lang="en-US" altLang="ko-KR" sz="250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103569" y="2322502"/>
            <a:ext cx="6552728" cy="60244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smtClean="0">
                <a:solidFill>
                  <a:schemeClr val="tx1"/>
                </a:solidFill>
                <a:effectLst/>
              </a:rPr>
              <a:t> 교육     </a:t>
            </a:r>
            <a:r>
              <a:rPr lang="ko-KR" altLang="en-US" sz="2200">
                <a:solidFill>
                  <a:schemeClr val="tx1"/>
                </a:solidFill>
                <a:effectLst/>
              </a:rPr>
              <a:t>금융  </a:t>
            </a:r>
            <a:r>
              <a:rPr lang="ko-KR" altLang="en-US" sz="2200" smtClean="0">
                <a:solidFill>
                  <a:schemeClr val="tx1"/>
                </a:solidFill>
                <a:effectLst/>
              </a:rPr>
              <a:t>   의료     산업     </a:t>
            </a:r>
            <a:r>
              <a:rPr lang="ko-KR" altLang="en-US" sz="2200">
                <a:solidFill>
                  <a:schemeClr val="tx1"/>
                </a:solidFill>
                <a:effectLst/>
              </a:rPr>
              <a:t>예술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214" y="2420775"/>
            <a:ext cx="696023" cy="3705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18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보기</a:t>
            </a:r>
            <a:endParaRPr lang="ko-KR" altLang="en-US" sz="18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10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0"/>
            <a:ext cx="32861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텍스트 개체 틀 7"/>
          <p:cNvSpPr txBox="1">
            <a:spLocks/>
          </p:cNvSpPr>
          <p:nvPr/>
        </p:nvSpPr>
        <p:spPr>
          <a:xfrm>
            <a:off x="4143372" y="1357298"/>
            <a:ext cx="13573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414338" marR="0" lvl="0" indent="-41433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1-1</a:t>
            </a: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611560" y="3429000"/>
            <a:ext cx="3312368" cy="18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buClr>
                <a:schemeClr val="accent1"/>
              </a:buClr>
              <a:buNone/>
            </a:pPr>
            <a:endParaRPr kumimoji="0" lang="en-US" altLang="ko-KR" sz="2400" spc="-7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671" y="849467"/>
            <a:ext cx="532859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단원이 </a:t>
            </a:r>
            <a:endParaRPr lang="en-US" altLang="ko-KR" sz="7200" b="1" smtClean="0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끝났습니다</a:t>
            </a:r>
            <a:r>
              <a:rPr lang="en-US" altLang="ko-KR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7200" b="1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" y="2489768"/>
            <a:ext cx="3286116" cy="273943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45257" cy="13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7" y="6152835"/>
            <a:ext cx="1736541" cy="190370"/>
          </a:xfrm>
          <a:prstGeom prst="rect">
            <a:avLst/>
          </a:prstGeom>
        </p:spPr>
      </p:pic>
      <p:sp>
        <p:nvSpPr>
          <p:cNvPr id="11" name="텍스트 개체 틀 11"/>
          <p:cNvSpPr txBox="1">
            <a:spLocks/>
          </p:cNvSpPr>
          <p:nvPr/>
        </p:nvSpPr>
        <p:spPr bwMode="gray">
          <a:xfrm>
            <a:off x="405796" y="997458"/>
            <a:ext cx="5760640" cy="792000"/>
          </a:xfrm>
          <a:prstGeom prst="rect">
            <a:avLst/>
          </a:prstGeom>
        </p:spPr>
        <p:txBody>
          <a:bodyPr vert="horz" wrap="none" lIns="36000" tIns="45720" rIns="36000" bIns="45720" rtlCol="0" anchor="ctr">
            <a:no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l" latinLnBrk="0"/>
            <a:r>
              <a:rPr lang="en-US" altLang="ko-KR" sz="8000" b="1" smtClean="0">
                <a:solidFill>
                  <a:schemeClr val="bg1"/>
                </a:solidFill>
              </a:rPr>
              <a:t>Ⅰ</a:t>
            </a:r>
            <a:r>
              <a:rPr lang="en-US" altLang="ko-KR" sz="6000" b="1" smtClean="0">
                <a:solidFill>
                  <a:schemeClr val="bg1"/>
                </a:solidFill>
              </a:rPr>
              <a:t>-1.</a:t>
            </a:r>
            <a:endParaRPr lang="ko-KR" altLang="en-US" sz="6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" y="0"/>
            <a:ext cx="9144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01" y="430318"/>
            <a:ext cx="1736541" cy="1903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72081" y="4791928"/>
            <a:ext cx="7415813" cy="133882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2700" b="1" smtClean="0">
                <a:effectLst/>
                <a:latin typeface="+mn-ea"/>
                <a:ea typeface="+mn-ea"/>
              </a:rPr>
              <a:t>01.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실세계의 </a:t>
            </a:r>
            <a:r>
              <a:rPr lang="ko-KR" altLang="en-US" sz="2700" b="1">
                <a:effectLst/>
                <a:latin typeface="+mn-ea"/>
                <a:ea typeface="+mn-ea"/>
              </a:rPr>
              <a:t>문제와 현상을 소프트웨어 </a:t>
            </a:r>
            <a:endParaRPr lang="en-US" altLang="ko-KR" sz="2700" b="1" smtClean="0">
              <a:effectLst/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ko-KR" sz="2700" b="1">
                <a:effectLst/>
                <a:latin typeface="+mn-ea"/>
                <a:ea typeface="+mn-ea"/>
              </a:rPr>
              <a:t> </a:t>
            </a:r>
            <a:r>
              <a:rPr lang="en-US" altLang="ko-KR" sz="2700" b="1" smtClean="0">
                <a:effectLst/>
                <a:latin typeface="+mn-ea"/>
                <a:ea typeface="+mn-ea"/>
              </a:rPr>
              <a:t>   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관점으로 </a:t>
            </a:r>
            <a:r>
              <a:rPr lang="ko-KR" altLang="en-US" sz="2700" b="1">
                <a:effectLst/>
                <a:latin typeface="+mn-ea"/>
                <a:ea typeface="+mn-ea"/>
              </a:rPr>
              <a:t>분석하기</a:t>
            </a:r>
          </a:p>
          <a:p>
            <a:pPr>
              <a:spcBef>
                <a:spcPts val="0"/>
              </a:spcBef>
            </a:pPr>
            <a:r>
              <a:rPr lang="en-US" altLang="ko-KR" sz="2700" b="1" smtClean="0">
                <a:effectLst/>
                <a:latin typeface="+mn-ea"/>
                <a:ea typeface="+mn-ea"/>
              </a:rPr>
              <a:t>02. </a:t>
            </a:r>
            <a:r>
              <a:rPr lang="ko-KR" altLang="en-US" sz="2700" b="1">
                <a:effectLst/>
                <a:latin typeface="+mn-ea"/>
                <a:ea typeface="+mn-ea"/>
              </a:rPr>
              <a:t>소프트웨어 발전에 따른 미래 사회의 변화 </a:t>
            </a:r>
          </a:p>
        </p:txBody>
      </p:sp>
      <p:sp>
        <p:nvSpPr>
          <p:cNvPr id="9" name="제목 9"/>
          <p:cNvSpPr txBox="1">
            <a:spLocks/>
          </p:cNvSpPr>
          <p:nvPr/>
        </p:nvSpPr>
        <p:spPr>
          <a:xfrm>
            <a:off x="1132252" y="4070850"/>
            <a:ext cx="6648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45720" rIns="36000" bIns="45720" rtlCol="0" anchor="ctr">
            <a:spAutoFit/>
          </a:bodyPr>
          <a:lstStyle>
            <a:lvl1pPr marL="0" indent="0" algn="just" defTabSz="914400" rtl="0" eaLnBrk="0" fontAlgn="base" latinLnBrk="1" hangingPunct="0">
              <a:spcBef>
                <a:spcPct val="0"/>
              </a:spcBef>
              <a:spcAft>
                <a:spcPts val="600"/>
              </a:spcAft>
              <a:buFont typeface="+mj-lt"/>
              <a:buNone/>
              <a:defRPr lang="ko-KR" altLang="en-US" sz="2800" b="1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188" indent="-484188" algn="l"/>
            <a:r>
              <a:rPr lang="en-US" altLang="ko-KR" sz="36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6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36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발전과 미래 사회</a:t>
            </a:r>
            <a:endParaRPr lang="ko-KR" altLang="en-US" sz="36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10"/>
          <p:cNvSpPr txBox="1">
            <a:spLocks/>
          </p:cNvSpPr>
          <p:nvPr/>
        </p:nvSpPr>
        <p:spPr>
          <a:xfrm>
            <a:off x="7820958" y="6309320"/>
            <a:ext cx="1152128" cy="4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</a:t>
            </a:r>
            <a:r>
              <a:rPr lang="ko-KR" altLang="en-US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16~23</a:t>
            </a:r>
            <a:endParaRPr lang="ko-KR" altLang="en-US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483768" y="188640"/>
            <a:ext cx="4214810" cy="3672408"/>
            <a:chOff x="2483768" y="260648"/>
            <a:chExt cx="4214810" cy="3672408"/>
          </a:xfrm>
        </p:grpSpPr>
        <p:sp>
          <p:nvSpPr>
            <p:cNvPr id="13" name="타원 12"/>
            <p:cNvSpPr/>
            <p:nvPr/>
          </p:nvSpPr>
          <p:spPr>
            <a:xfrm>
              <a:off x="2699792" y="260648"/>
              <a:ext cx="3852836" cy="3672408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83768" y="1556792"/>
              <a:ext cx="421481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kumimoji="0" lang="ko-KR" altLang="en-US" sz="4000" b="1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세상을 </a:t>
              </a:r>
              <a:endParaRPr kumimoji="0" lang="en-US" altLang="ko-KR" sz="4000" b="1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kumimoji="0" lang="ko-KR" altLang="en-US" sz="4000" b="1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변화시키는 </a:t>
              </a:r>
              <a:endParaRPr kumimoji="0" lang="en-US" altLang="ko-KR" sz="4000" b="1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kumimoji="0" lang="ko-KR" altLang="en-US" sz="4000" b="1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소프트웨어</a:t>
              </a:r>
              <a:endParaRPr kumimoji="0" lang="en-US" altLang="ko-KR" sz="4000" b="1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121372" y="620688"/>
              <a:ext cx="900000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0" b="1" spc="-100" smtClean="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Ⅰ</a:t>
              </a:r>
              <a:endParaRPr kumimoji="0" lang="ko-KR" altLang="en-US" sz="6000" b="1" spc="-100"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7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1520" y="24732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목차 </a:t>
            </a:r>
            <a:r>
              <a:rPr kumimoji="0" lang="en-US" altLang="ko-KR" sz="3200" b="1" spc="-100" smtClean="0">
                <a:solidFill>
                  <a:schemeClr val="bg1"/>
                </a:solidFill>
                <a:effectLst/>
                <a:latin typeface="+mj-ea"/>
              </a:rPr>
              <a:t>Ⅰ-2</a:t>
            </a:r>
            <a:endParaRPr kumimoji="0" lang="ko-KR" altLang="en-US" sz="3200" b="1" spc="-100"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684" y="3820982"/>
            <a:ext cx="2340000" cy="12784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소단원 </a:t>
            </a:r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02</a:t>
            </a:r>
            <a:endParaRPr lang="ko-KR" altLang="en-US" sz="3200" b="1">
              <a:solidFill>
                <a:schemeClr val="accent1">
                  <a:lumMod val="75000"/>
                </a:schemeClr>
              </a:solidFill>
              <a:effectLst/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3" y="2437554"/>
            <a:ext cx="2340000" cy="12312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소단원 </a:t>
            </a:r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01</a:t>
            </a:r>
            <a:endParaRPr lang="ko-KR" altLang="en-US" sz="3200" b="1">
              <a:solidFill>
                <a:schemeClr val="accent1">
                  <a:lumMod val="75000"/>
                </a:schemeClr>
              </a:solidFill>
              <a:effectLst/>
              <a:latin typeface="+mn-ea"/>
            </a:endParaRPr>
          </a:p>
        </p:txBody>
      </p:sp>
      <p:sp>
        <p:nvSpPr>
          <p:cNvPr id="29" name="TextBox 28">
            <a:hlinkClick r:id="rId2" action="ppaction://hlinksldjump"/>
          </p:cNvPr>
          <p:cNvSpPr txBox="1"/>
          <p:nvPr/>
        </p:nvSpPr>
        <p:spPr>
          <a:xfrm>
            <a:off x="2952439" y="2444694"/>
            <a:ext cx="5580000" cy="1260000"/>
          </a:xfrm>
          <a:prstGeom prst="roundRect">
            <a:avLst>
              <a:gd name="adj" fmla="val 1311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ko-KR" altLang="en-US" sz="3000" b="1" smtClean="0">
                <a:effectLst/>
                <a:latin typeface="+mn-ea"/>
              </a:rPr>
              <a:t>실세계의 문제와 현상을 소프트웨어 관점으로 분석하기</a:t>
            </a:r>
            <a:endParaRPr lang="en-US" altLang="ko-KR" sz="3000" b="1">
              <a:effectLst/>
              <a:latin typeface="+mn-ea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2950618" y="3839464"/>
            <a:ext cx="5580000" cy="1260000"/>
          </a:xfrm>
          <a:prstGeom prst="roundRect">
            <a:avLst>
              <a:gd name="adj" fmla="val 1311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ko-KR" altLang="en-US" sz="3000" b="1" smtClean="0">
                <a:effectLst/>
                <a:latin typeface="+mn-ea"/>
              </a:rPr>
              <a:t>소프트웨어 발전에 따른 미래 사회의 변화 </a:t>
            </a:r>
            <a:endParaRPr lang="en-US" altLang="ko-KR" sz="3000" b="1">
              <a:effectLst/>
              <a:latin typeface="+mn-ea"/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2199722" y="1265948"/>
            <a:ext cx="6336703" cy="883574"/>
          </a:xfrm>
          <a:prstGeom prst="roundRect">
            <a:avLst>
              <a:gd name="adj" fmla="val 131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ko-KR" altLang="en-US" sz="2500" b="1">
                <a:latin typeface="+mn-ea"/>
              </a:rPr>
              <a:t>소프트웨어를 통해 편리해진 사례에는 무엇이 </a:t>
            </a:r>
            <a:r>
              <a:rPr lang="ko-KR" altLang="en-US" sz="2500" b="1" smtClean="0">
                <a:latin typeface="+mn-ea"/>
              </a:rPr>
              <a:t>있을지 생각해 보자</a:t>
            </a:r>
            <a:r>
              <a:rPr lang="en-US" altLang="ko-KR" sz="2500" b="1" smtClean="0">
                <a:latin typeface="+mn-ea"/>
              </a:rPr>
              <a:t>.</a:t>
            </a:r>
            <a:endParaRPr lang="en-US" altLang="ko-KR" sz="2500" b="1"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0" y="1196752"/>
            <a:ext cx="1274975" cy="88806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8" y="5345975"/>
            <a:ext cx="1368151" cy="885663"/>
          </a:xfrm>
          <a:prstGeom prst="rect">
            <a:avLst/>
          </a:prstGeom>
        </p:spPr>
      </p:pic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2182869" y="5363198"/>
            <a:ext cx="6336703" cy="883574"/>
          </a:xfrm>
          <a:prstGeom prst="roundRect">
            <a:avLst>
              <a:gd name="adj" fmla="val 131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  <a:buClr>
                <a:schemeClr val="accent1"/>
              </a:buClr>
            </a:pPr>
            <a:r>
              <a:rPr lang="ko-KR" altLang="en-US" sz="2500" b="1" spc="-140">
                <a:latin typeface="맑은 고딕" pitchFamily="50" charset="-127"/>
              </a:rPr>
              <a:t>소프트웨어 발전에 따른 미래 사회 예측하기</a:t>
            </a:r>
          </a:p>
        </p:txBody>
      </p:sp>
    </p:spTree>
    <p:extLst>
      <p:ext uri="{BB962C8B-B14F-4D97-AF65-F5344CB8AC3E}">
        <p14:creationId xmlns:p14="http://schemas.microsoft.com/office/powerpoint/2010/main" val="10573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2952440" y="2564904"/>
            <a:ext cx="5580000" cy="9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ko-KR" altLang="en-US" sz="3200" b="1" smtClean="0">
                <a:effectLst/>
                <a:latin typeface="+mn-ea"/>
                <a:ea typeface="+mn-ea"/>
              </a:rPr>
              <a:t>소프트웨어와 사회 변화</a:t>
            </a:r>
            <a:endParaRPr lang="ko-KR" altLang="en-US" sz="3200" b="1">
              <a:effectLst/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3" y="2564904"/>
            <a:ext cx="2340000" cy="9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소단원 </a:t>
            </a:r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01</a:t>
            </a:r>
            <a:endParaRPr lang="ko-KR" altLang="en-US" sz="3200" b="1">
              <a:solidFill>
                <a:schemeClr val="accent1">
                  <a:lumMod val="75000"/>
                </a:schemeClr>
              </a:solidFill>
              <a:effectLst/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3" y="3544573"/>
            <a:ext cx="2340000" cy="12312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소단원 </a:t>
            </a:r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02</a:t>
            </a:r>
            <a:endParaRPr lang="ko-KR" altLang="en-US" sz="3200" b="1">
              <a:solidFill>
                <a:schemeClr val="accent1">
                  <a:lumMod val="75000"/>
                </a:schemeClr>
              </a:solidFill>
              <a:effectLst/>
              <a:latin typeface="+mn-ea"/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2190618" y="1393298"/>
            <a:ext cx="6336703" cy="883574"/>
          </a:xfrm>
          <a:prstGeom prst="roundRect">
            <a:avLst>
              <a:gd name="adj" fmla="val 131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ko-KR" altLang="en-US" sz="2500" b="1">
                <a:latin typeface="+mn-ea"/>
              </a:rPr>
              <a:t>세상을 변화시킨 </a:t>
            </a:r>
            <a:r>
              <a:rPr lang="ko-KR" altLang="en-US" sz="2500" b="1" smtClean="0">
                <a:latin typeface="+mn-ea"/>
              </a:rPr>
              <a:t>소프트웨어에 대해 생각해 보자</a:t>
            </a:r>
            <a:r>
              <a:rPr lang="en-US" altLang="ko-KR" sz="2500" b="1" smtClean="0">
                <a:latin typeface="+mn-ea"/>
              </a:rPr>
              <a:t>.</a:t>
            </a:r>
            <a:endParaRPr lang="en-US" altLang="ko-KR" sz="2500" b="1">
              <a:latin typeface="+mn-ea"/>
            </a:endParaRPr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2952439" y="3551713"/>
            <a:ext cx="5580000" cy="1260000"/>
          </a:xfrm>
          <a:prstGeom prst="roundRect">
            <a:avLst>
              <a:gd name="adj" fmla="val 1311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ko-KR" altLang="en-US" sz="3200" b="1">
                <a:effectLst/>
                <a:latin typeface="+mn-ea"/>
              </a:rPr>
              <a:t>소프트웨어와 디지털 기술의 영향</a:t>
            </a:r>
            <a:endParaRPr lang="en-US" altLang="ko-KR" sz="3200" b="1">
              <a:effectLst/>
              <a:latin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6" y="1324101"/>
            <a:ext cx="1274975" cy="88806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0" y="5078178"/>
            <a:ext cx="1368151" cy="885663"/>
          </a:xfrm>
          <a:prstGeom prst="rect">
            <a:avLst/>
          </a:prstGeom>
        </p:spPr>
      </p:pic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2161791" y="5095402"/>
            <a:ext cx="6336703" cy="883574"/>
          </a:xfrm>
          <a:prstGeom prst="roundRect">
            <a:avLst>
              <a:gd name="adj" fmla="val 131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>
                <a:latin typeface="맑은 고딕" pitchFamily="50" charset="-127"/>
              </a:rPr>
              <a:t>세상을 변화시킨 소프트웨어 사례 분석하기</a:t>
            </a:r>
            <a:endParaRPr kumimoji="0" lang="en-US" altLang="ko-KR" sz="2500" b="1" spc="-100">
              <a:latin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24732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목차 </a:t>
            </a:r>
            <a:r>
              <a:rPr kumimoji="0" lang="en-US" altLang="ko-KR" sz="3200" b="1" spc="-100" smtClean="0">
                <a:solidFill>
                  <a:schemeClr val="bg1"/>
                </a:solidFill>
                <a:effectLst/>
                <a:latin typeface="+mj-ea"/>
              </a:rPr>
              <a:t>Ⅰ-1</a:t>
            </a:r>
            <a:endParaRPr kumimoji="0" lang="ko-KR" altLang="en-US" sz="3200" b="1" spc="-100"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20" name="텍스트 개체 틀 10"/>
          <p:cNvSpPr txBox="1">
            <a:spLocks/>
          </p:cNvSpPr>
          <p:nvPr/>
        </p:nvSpPr>
        <p:spPr>
          <a:xfrm>
            <a:off x="216602" y="6292477"/>
            <a:ext cx="1152128" cy="4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</a:t>
            </a:r>
            <a:r>
              <a:rPr lang="ko-KR" altLang="en-US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10~15</a:t>
            </a:r>
            <a:endParaRPr lang="ko-KR" altLang="en-US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9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0" y="1129142"/>
            <a:ext cx="961228" cy="102108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</a:t>
            </a:r>
            <a:r>
              <a:rPr lang="ko-KR" altLang="en-US" sz="3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목표 </a:t>
            </a:r>
            <a:r>
              <a:rPr kumimoji="0" lang="en-US" altLang="ko-KR" sz="3200" b="1" spc="-100" smtClean="0">
                <a:solidFill>
                  <a:schemeClr val="bg1"/>
                </a:solidFill>
                <a:effectLst/>
                <a:latin typeface="+mj-ea"/>
              </a:rPr>
              <a:t>Ⅰ-2</a:t>
            </a:r>
            <a:endParaRPr kumimoji="0" lang="ko-KR" altLang="en-US" sz="3200" b="1" spc="-100"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4" y="1679667"/>
            <a:ext cx="8064896" cy="3383977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539552" y="2175535"/>
            <a:ext cx="7821137" cy="2477601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marL="358775" indent="-358775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실세계의 문제와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현상을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소프트웨어의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관점으로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분석할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수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소프트웨어 발전에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따른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미래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사회의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변화를</a:t>
            </a:r>
            <a:r>
              <a:rPr lang="ko-KR" altLang="en-US" sz="3000" b="1" spc="-220">
                <a:effectLst/>
                <a:latin typeface="맑은 고딕" pitchFamily="50" charset="-127"/>
                <a:ea typeface="맑은 고딕" pitchFamily="50" charset="-127"/>
              </a:rPr>
              <a:t> 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예측할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수</a:t>
            </a:r>
            <a:r>
              <a:rPr lang="ko-KR" altLang="en-US" sz="3000" b="1" spc="-18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3000" b="1" spc="-22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3000" b="1" spc="-22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3000" b="1" spc="-22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3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622" y="1052736"/>
            <a:ext cx="8100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0" lang="ko-KR" altLang="en-US" sz="3000" b="1" spc="-17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다음 내용을 보고 질문에 답해 보자</a:t>
            </a:r>
            <a:r>
              <a:rPr kumimoji="0" lang="en-US" altLang="ko-KR" sz="3000" b="1" spc="-17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kumimoji="0" lang="ko-KR" altLang="en-US" sz="3000" b="1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+mn-ea"/>
              </a:rPr>
              <a:t>P. 16</a:t>
            </a:r>
            <a:endParaRPr lang="ko-KR" altLang="en-US" sz="2000"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2"/>
            <a:ext cx="1512168" cy="10532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81257"/>
            <a:ext cx="7051118" cy="4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+mn-ea"/>
              </a:rPr>
              <a:t>P. 16</a:t>
            </a:r>
            <a:endParaRPr lang="ko-KR" altLang="en-US" sz="200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87668" y="1610749"/>
            <a:ext cx="631817" cy="64807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46696" y="1484784"/>
            <a:ext cx="7740000" cy="900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10">
                <a:solidFill>
                  <a:schemeClr val="tx1"/>
                </a:solidFill>
                <a:effectLst/>
                <a:latin typeface="+mn-ea"/>
              </a:rPr>
              <a:t>태그리스는 또 어떤 상황에 적용될 수 </a:t>
            </a:r>
            <a:r>
              <a:rPr kumimoji="0" lang="ko-KR" altLang="en-US" sz="2800" b="1" spc="-110" smtClean="0">
                <a:solidFill>
                  <a:schemeClr val="tx1"/>
                </a:solidFill>
                <a:effectLst/>
                <a:latin typeface="+mn-ea"/>
              </a:rPr>
              <a:t>있을까</a:t>
            </a:r>
            <a:r>
              <a:rPr kumimoji="0" lang="en-US" altLang="ko-KR" sz="2800" b="1" spc="-110" smtClean="0">
                <a:solidFill>
                  <a:schemeClr val="tx1"/>
                </a:solidFill>
                <a:effectLst/>
                <a:latin typeface="+mn-ea"/>
              </a:rPr>
              <a:t>?</a:t>
            </a:r>
            <a:endParaRPr kumimoji="0" lang="ko-KR" altLang="en-US" sz="2800" b="1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395536" y="2636912"/>
            <a:ext cx="8280000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제 경험으로는 지하철에 태그리스가 사용되어 몸이 불편한 사람들도 </a:t>
            </a:r>
            <a:r>
              <a:rPr kumimoji="0" lang="ko-KR" altLang="en-US" sz="30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어렵지 않게 </a:t>
            </a:r>
            <a:r>
              <a:rPr kumimoji="0" lang="ko-KR" altLang="en-US" sz="30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개찰구를 통과할 수 있게 된 것 같아요</a:t>
            </a:r>
            <a:r>
              <a:rPr kumimoji="0" lang="en-US" altLang="ko-KR" sz="30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3000" b="1" spc="-120">
              <a:solidFill>
                <a:srgbClr val="C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2"/>
            <a:ext cx="1512168" cy="1053273"/>
          </a:xfrm>
          <a:prstGeom prst="rect">
            <a:avLst/>
          </a:prstGeom>
        </p:spPr>
      </p:pic>
      <p:sp>
        <p:nvSpPr>
          <p:cNvPr id="10" name="텍스트 개체 틀 7"/>
          <p:cNvSpPr txBox="1">
            <a:spLocks/>
          </p:cNvSpPr>
          <p:nvPr/>
        </p:nvSpPr>
        <p:spPr>
          <a:xfrm>
            <a:off x="287668" y="4869160"/>
            <a:ext cx="8460480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en-US" altLang="ko-KR" sz="2200" b="1" spc="-90" smtClean="0">
                <a:solidFill>
                  <a:schemeClr val="accent2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0" lang="ko-KR" altLang="en-US" sz="2200" b="1" spc="-90">
                <a:solidFill>
                  <a:schemeClr val="accent2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태그리스</a:t>
            </a:r>
            <a:r>
              <a:rPr kumimoji="0" lang="en-US" altLang="ko-KR" sz="2200" b="1" spc="-90">
                <a:solidFill>
                  <a:schemeClr val="accent2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(tagless)</a:t>
            </a:r>
            <a:r>
              <a:rPr kumimoji="0" lang="en-US" altLang="ko-KR" sz="2200" spc="-90"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200" spc="-90">
                <a:effectLst/>
                <a:latin typeface="맑은 고딕" pitchFamily="50" charset="-127"/>
                <a:ea typeface="맑은 고딕" pitchFamily="50" charset="-127"/>
              </a:rPr>
              <a:t>비접촉 결제 </a:t>
            </a:r>
            <a:r>
              <a:rPr kumimoji="0" lang="ko-KR" altLang="en-US" sz="2200" spc="-90" smtClean="0">
                <a:effectLst/>
                <a:latin typeface="맑은 고딕" pitchFamily="50" charset="-127"/>
                <a:ea typeface="맑은 고딕" pitchFamily="50" charset="-127"/>
              </a:rPr>
              <a:t>서비스로</a:t>
            </a:r>
            <a:r>
              <a:rPr kumimoji="0" lang="en-US" altLang="ko-KR" sz="2200" spc="-90" smtClean="0"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200" spc="-9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spc="-90" smtClean="0">
                <a:effectLst/>
                <a:latin typeface="맑은 고딕" pitchFamily="50" charset="-127"/>
                <a:ea typeface="맑은 고딕" pitchFamily="50" charset="-127"/>
              </a:rPr>
              <a:t>개인 </a:t>
            </a:r>
            <a:r>
              <a:rPr kumimoji="0" lang="ko-KR" altLang="en-US" sz="2200" spc="-90">
                <a:effectLst/>
                <a:latin typeface="맑은 고딕" pitchFamily="50" charset="-127"/>
                <a:ea typeface="맑은 고딕" pitchFamily="50" charset="-127"/>
              </a:rPr>
              <a:t>모바일의 블루투스와 결제 시스템의 센서가 자동 결제를 진행하는 </a:t>
            </a:r>
            <a:r>
              <a:rPr kumimoji="0" lang="ko-KR" altLang="en-US" sz="2200" spc="-90" smtClean="0">
                <a:effectLst/>
                <a:latin typeface="맑은 고딕" pitchFamily="50" charset="-127"/>
                <a:ea typeface="맑은 고딕" pitchFamily="50" charset="-127"/>
              </a:rPr>
              <a:t>기술</a:t>
            </a:r>
            <a:endParaRPr kumimoji="0" lang="en-US" altLang="ko-KR" sz="2200" spc="-9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82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17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87978"/>
            <a:ext cx="7417415" cy="47672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실세계의 문제와 현상을 소프트웨어 관점으로 분석하기</a:t>
            </a:r>
            <a:endParaRPr lang="en-US" altLang="ko-KR" sz="2200" smtClean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467544" y="2112426"/>
            <a:ext cx="7820769" cy="3683060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주어진 문제에 대해 어떤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소프트웨어 도구와 기술을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사용하여</a:t>
            </a:r>
            <a:r>
              <a:rPr kumimoji="0" lang="en-US" altLang="ko-KR" sz="30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어떻게 구현할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것인지</a:t>
            </a:r>
            <a:r>
              <a:rPr kumimoji="0" lang="en-US" altLang="ko-KR" sz="3000" spc="-10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질문하면서 → 문제를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분석하고 →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해결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방법을 찾으려는 시각이나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입장</a:t>
            </a:r>
            <a:endParaRPr kumimoji="0" lang="en-US" altLang="ko-KR" sz="30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kumimoji="0" lang="en-US" altLang="ko-KR" sz="3000" spc="-10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다양한 소프트웨어를 활용하면 빠르고 정확하게 문제를 해결할 수 있음 </a:t>
            </a:r>
            <a:endParaRPr kumimoji="0" lang="en-US" altLang="ko-KR" sz="30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3568" y="1625423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3568" y="1412776"/>
            <a:ext cx="7829387" cy="60529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소프트웨어</a:t>
            </a:r>
            <a:r>
              <a:rPr kumimoji="0" lang="en-US" altLang="ko-KR" sz="3000" b="1" spc="-16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관점으로 문제를 해결한다는 것은</a:t>
            </a:r>
            <a:r>
              <a:rPr kumimoji="0" lang="en-US" altLang="ko-KR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3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15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17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60648"/>
            <a:ext cx="7417415" cy="47672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실세계의 문제와 현상을 소프트웨어 관점으로 분석하기</a:t>
            </a:r>
            <a:endParaRPr lang="en-US" altLang="ko-KR" sz="22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1184598" y="1052736"/>
            <a:ext cx="7453491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smtClean="0">
                <a:solidFill>
                  <a:srgbClr val="00B050"/>
                </a:solidFill>
                <a:effectLst/>
              </a:rPr>
              <a:t>➊</a:t>
            </a:r>
            <a:r>
              <a:rPr lang="ko-KR" altLang="en-US" sz="2800" smtClean="0">
                <a:solidFill>
                  <a:srgbClr val="C00000"/>
                </a:solidFill>
                <a:effectLst/>
              </a:rPr>
              <a:t> </a:t>
            </a: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소프트웨어와 </a:t>
            </a:r>
            <a:r>
              <a:rPr kumimoji="0" lang="ko-KR" altLang="en-US" sz="3000" b="1" spc="-160">
                <a:effectLst/>
                <a:latin typeface="맑은 고딕" pitchFamily="50" charset="-127"/>
                <a:ea typeface="맑은 고딕" pitchFamily="50" charset="-127"/>
              </a:rPr>
              <a:t>감염병 </a:t>
            </a: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문제 </a:t>
            </a:r>
            <a:endParaRPr kumimoji="0" lang="en-US" altLang="ko-KR" sz="3000" b="1" spc="-16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chemeClr val="accent1"/>
              </a:buClr>
              <a:buNone/>
            </a:pPr>
            <a:r>
              <a:rPr kumimoji="0" lang="en-US" altLang="ko-KR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                                 [</a:t>
            </a:r>
            <a:r>
              <a:rPr kumimoji="0" lang="ko-KR" altLang="en-US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상황 </a:t>
            </a:r>
            <a:r>
              <a:rPr kumimoji="0" lang="en-US" altLang="ko-KR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1]</a:t>
            </a:r>
            <a:r>
              <a:rPr kumimoji="0" lang="ko-KR" altLang="en-US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200" b="1" spc="-160" dirty="0" smtClean="0">
              <a:solidFill>
                <a:schemeClr val="accent1">
                  <a:lumMod val="5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5017"/>
            <a:ext cx="864096" cy="8298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9" y="2564904"/>
            <a:ext cx="3943351" cy="24482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190" y="2060849"/>
            <a:ext cx="3155637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2786" y="2060849"/>
            <a:ext cx="3155637" cy="360040"/>
          </a:xfrm>
          <a:prstGeom prst="roundRect">
            <a:avLst/>
          </a:prstGeom>
          <a:solidFill>
            <a:srgbClr val="0070C0"/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269167" y="4293096"/>
            <a:ext cx="465918" cy="108012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42" y="2564904"/>
            <a:ext cx="3837121" cy="41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17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60648"/>
            <a:ext cx="7417415" cy="47672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실세계의 문제와 현상을 소프트웨어 관점으로 분석하기</a:t>
            </a:r>
            <a:endParaRPr lang="en-US" altLang="ko-KR" sz="22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5017"/>
            <a:ext cx="864096" cy="829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190" y="2060849"/>
            <a:ext cx="3155637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2787" y="2060849"/>
            <a:ext cx="3155637" cy="360040"/>
          </a:xfrm>
          <a:prstGeom prst="roundRect">
            <a:avLst/>
          </a:prstGeom>
          <a:solidFill>
            <a:srgbClr val="0070C0"/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9" y="2623941"/>
            <a:ext cx="4032448" cy="2348008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4322106" y="4293096"/>
            <a:ext cx="465918" cy="108012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텍스트 개체 틀 7"/>
          <p:cNvSpPr txBox="1">
            <a:spLocks/>
          </p:cNvSpPr>
          <p:nvPr/>
        </p:nvSpPr>
        <p:spPr>
          <a:xfrm>
            <a:off x="1184598" y="1052736"/>
            <a:ext cx="7453491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smtClean="0">
                <a:solidFill>
                  <a:srgbClr val="00B050"/>
                </a:solidFill>
                <a:effectLst/>
              </a:rPr>
              <a:t>➊</a:t>
            </a:r>
            <a:r>
              <a:rPr lang="ko-KR" altLang="en-US" sz="2800" smtClean="0">
                <a:solidFill>
                  <a:srgbClr val="C00000"/>
                </a:solidFill>
                <a:effectLst/>
              </a:rPr>
              <a:t> </a:t>
            </a: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소프트웨어를 활용한 </a:t>
            </a:r>
            <a:r>
              <a:rPr kumimoji="0" lang="ko-KR" altLang="en-US" sz="3000" b="1" spc="-160">
                <a:effectLst/>
                <a:latin typeface="맑은 고딕" pitchFamily="50" charset="-127"/>
                <a:ea typeface="맑은 고딕" pitchFamily="50" charset="-127"/>
              </a:rPr>
              <a:t>감염병 </a:t>
            </a: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문제 </a:t>
            </a: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해결</a:t>
            </a:r>
            <a:endParaRPr kumimoji="0" lang="en-US" altLang="ko-KR" sz="3000" b="1" spc="-16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chemeClr val="accent1"/>
              </a:buClr>
              <a:buNone/>
            </a:pPr>
            <a:r>
              <a:rPr kumimoji="0" lang="en-US" altLang="ko-KR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                                 [</a:t>
            </a:r>
            <a:r>
              <a:rPr kumimoji="0" lang="ko-KR" altLang="en-US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상황 </a:t>
            </a:r>
            <a:r>
              <a:rPr kumimoji="0" lang="en-US" altLang="ko-KR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2]</a:t>
            </a:r>
            <a:r>
              <a:rPr kumimoji="0" lang="ko-KR" altLang="en-US" sz="22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200" b="1" spc="-160" dirty="0" smtClean="0">
              <a:solidFill>
                <a:schemeClr val="accent1">
                  <a:lumMod val="5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495" y="2623941"/>
            <a:ext cx="3755355" cy="40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18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60648"/>
            <a:ext cx="7417415" cy="47672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실세계의 문제와 현상을 소프트웨어 관점으로 분석하기</a:t>
            </a:r>
            <a:endParaRPr lang="en-US" altLang="ko-KR" sz="22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1184598" y="980728"/>
            <a:ext cx="7851898" cy="12312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buClr>
                <a:schemeClr val="accent1"/>
              </a:buClr>
            </a:pPr>
            <a:r>
              <a:rPr lang="ko-KR" altLang="en-US" sz="3800" smtClean="0">
                <a:solidFill>
                  <a:srgbClr val="00B050"/>
                </a:solidFill>
                <a:effectLst/>
                <a:sym typeface="Wingdings" panose="05000000000000000000" pitchFamily="2" charset="2"/>
              </a:rPr>
              <a:t></a:t>
            </a:r>
            <a:r>
              <a:rPr kumimoji="0" lang="ko-KR" altLang="en-US" sz="2800" b="1" spc="-160" smtClean="0">
                <a:effectLst/>
                <a:latin typeface="맑은 고딕" pitchFamily="50" charset="-127"/>
                <a:ea typeface="맑은 고딕" pitchFamily="50" charset="-127"/>
              </a:rPr>
              <a:t>소프트웨어를 </a:t>
            </a:r>
            <a:r>
              <a:rPr kumimoji="0" lang="ko-KR" altLang="en-US" sz="2800" b="1" spc="-160" smtClean="0">
                <a:effectLst/>
                <a:latin typeface="맑은 고딕" pitchFamily="50" charset="-127"/>
                <a:ea typeface="맑은 고딕" pitchFamily="50" charset="-127"/>
              </a:rPr>
              <a:t>사용한 반려동물 </a:t>
            </a:r>
            <a:r>
              <a:rPr kumimoji="0" lang="ko-KR" altLang="en-US" sz="2800" b="1" spc="-160" smtClean="0">
                <a:effectLst/>
                <a:latin typeface="맑은 고딕" pitchFamily="50" charset="-127"/>
                <a:ea typeface="맑은 고딕" pitchFamily="50" charset="-127"/>
              </a:rPr>
              <a:t>찾기 문제 해결 </a:t>
            </a:r>
            <a:endParaRPr kumimoji="0" lang="en-US" altLang="ko-KR" sz="2800" b="1" spc="-16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chemeClr val="accent1"/>
              </a:buClr>
            </a:pPr>
            <a:r>
              <a:rPr kumimoji="0" lang="en-US" altLang="ko-KR" sz="23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                               [</a:t>
            </a:r>
            <a:r>
              <a:rPr kumimoji="0" lang="ko-KR" altLang="en-US" sz="23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상황 </a:t>
            </a:r>
            <a:r>
              <a:rPr kumimoji="0" lang="en-US" altLang="ko-KR" sz="23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1]</a:t>
            </a:r>
            <a:endParaRPr kumimoji="0" lang="en-US" altLang="ko-KR" sz="2300" b="1" spc="-160" dirty="0" smtClean="0">
              <a:solidFill>
                <a:schemeClr val="accent1">
                  <a:lumMod val="5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5017"/>
            <a:ext cx="864096" cy="829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190" y="2060849"/>
            <a:ext cx="3155637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2787" y="2060849"/>
            <a:ext cx="3155637" cy="360040"/>
          </a:xfrm>
          <a:prstGeom prst="roundRect">
            <a:avLst/>
          </a:prstGeom>
          <a:solidFill>
            <a:srgbClr val="0070C0"/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499992" y="4293096"/>
            <a:ext cx="504056" cy="108012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8" y="2564904"/>
            <a:ext cx="3958952" cy="23942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603" y="2541264"/>
            <a:ext cx="3211829" cy="41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18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60648"/>
            <a:ext cx="7417415" cy="47672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실세계의 문제와 현상을 소프트웨어 관점으로 분석하기</a:t>
            </a:r>
            <a:endParaRPr lang="en-US" altLang="ko-KR" sz="22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1184598" y="980728"/>
            <a:ext cx="7851898" cy="12312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buClr>
                <a:schemeClr val="accent1"/>
              </a:buClr>
            </a:pPr>
            <a:r>
              <a:rPr lang="ko-KR" altLang="en-US" sz="3800" smtClean="0">
                <a:solidFill>
                  <a:srgbClr val="00B050"/>
                </a:solidFill>
                <a:effectLst/>
                <a:sym typeface="Wingdings" panose="05000000000000000000" pitchFamily="2" charset="2"/>
              </a:rPr>
              <a:t></a:t>
            </a:r>
            <a:r>
              <a:rPr kumimoji="0" lang="ko-KR" altLang="en-US" sz="2300" b="1" spc="-160" smtClean="0">
                <a:effectLst/>
                <a:latin typeface="맑은 고딕" pitchFamily="50" charset="-127"/>
                <a:ea typeface="맑은 고딕" pitchFamily="50" charset="-127"/>
              </a:rPr>
              <a:t>소프트웨어를 이용한 잃어버린 반려동물 찾기 문제 해결 </a:t>
            </a:r>
            <a:endParaRPr kumimoji="0" lang="en-US" altLang="ko-KR" sz="2300" b="1" spc="-16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chemeClr val="accent1"/>
              </a:buClr>
            </a:pPr>
            <a:r>
              <a:rPr kumimoji="0" lang="en-US" altLang="ko-KR" sz="23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                               [</a:t>
            </a:r>
            <a:r>
              <a:rPr kumimoji="0" lang="ko-KR" altLang="en-US" sz="23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상황 </a:t>
            </a:r>
            <a:r>
              <a:rPr kumimoji="0" lang="en-US" altLang="ko-KR" sz="2300" b="1" spc="-16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2]</a:t>
            </a:r>
            <a:endParaRPr kumimoji="0" lang="en-US" altLang="ko-KR" sz="2300" b="1" spc="-160" dirty="0" smtClean="0">
              <a:solidFill>
                <a:schemeClr val="accent1">
                  <a:lumMod val="5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5017"/>
            <a:ext cx="864096" cy="829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190" y="2060849"/>
            <a:ext cx="3155637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2787" y="2060849"/>
            <a:ext cx="3155637" cy="360040"/>
          </a:xfrm>
          <a:prstGeom prst="roundRect">
            <a:avLst/>
          </a:prstGeom>
          <a:solidFill>
            <a:srgbClr val="0070C0"/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20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기술 도입 후 </a:t>
            </a:r>
            <a:endParaRPr lang="ko-KR" altLang="en-US" sz="20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499992" y="4293096"/>
            <a:ext cx="360040" cy="108012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1" y="2559917"/>
            <a:ext cx="3960440" cy="236607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325" y="2559916"/>
            <a:ext cx="3410919" cy="41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19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260648"/>
            <a:ext cx="7417415" cy="47672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z="2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실세계의 문제와 현상을 소프트웨어 관점으로 분석하기</a:t>
            </a:r>
            <a:endParaRPr lang="en-US" altLang="ko-KR" sz="22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텍스트 개체 틀 7"/>
          <p:cNvSpPr txBox="1">
            <a:spLocks/>
          </p:cNvSpPr>
          <p:nvPr/>
        </p:nvSpPr>
        <p:spPr>
          <a:xfrm>
            <a:off x="467544" y="980728"/>
            <a:ext cx="7820769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800" spc="-100" smtClean="0">
                <a:effectLst/>
                <a:latin typeface="맑은 고딕" pitchFamily="50" charset="-127"/>
                <a:ea typeface="맑은 고딕" pitchFamily="50" charset="-127"/>
              </a:rPr>
              <a:t>소프트웨어를 도입한 문제 해결은 </a:t>
            </a:r>
            <a:r>
              <a:rPr kumimoji="0" lang="ko-KR" altLang="en-US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정확성</a:t>
            </a:r>
            <a:r>
              <a:rPr kumimoji="0" lang="en-US" altLang="ko-KR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효율성</a:t>
            </a:r>
            <a:r>
              <a:rPr kumimoji="0" lang="en-US" altLang="ko-KR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유연성</a:t>
            </a:r>
            <a:r>
              <a:rPr kumimoji="0" lang="en-US" altLang="ko-KR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확장성 등의 이점</a:t>
            </a:r>
            <a:r>
              <a:rPr kumimoji="0" lang="ko-KR" altLang="en-US" sz="2800" spc="-100" smtClean="0">
                <a:effectLst/>
                <a:latin typeface="맑은 고딕" pitchFamily="50" charset="-127"/>
                <a:ea typeface="맑은 고딕" pitchFamily="50" charset="-127"/>
              </a:rPr>
              <a:t>을 얻을수 있다</a:t>
            </a:r>
            <a:r>
              <a:rPr kumimoji="0" lang="en-US" altLang="ko-KR" sz="2800" spc="-100" smtClean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800" spc="-100" smtClean="0">
                <a:solidFill>
                  <a:schemeClr val="accent1">
                    <a:lumMod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800" spc="-100">
              <a:solidFill>
                <a:schemeClr val="accent1">
                  <a:lumMod val="5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853626" y="6183413"/>
            <a:ext cx="7200000" cy="461665"/>
            <a:chOff x="989530" y="6003358"/>
            <a:chExt cx="7200000" cy="461665"/>
          </a:xfrm>
        </p:grpSpPr>
        <p:sp>
          <p:nvSpPr>
            <p:cNvPr id="16" name="직사각형 20"/>
            <p:cNvSpPr>
              <a:spLocks noChangeArrowheads="1"/>
            </p:cNvSpPr>
            <p:nvPr/>
          </p:nvSpPr>
          <p:spPr bwMode="auto">
            <a:xfrm>
              <a:off x="989530" y="6003358"/>
              <a:ext cx="72000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2400" spc="-70" smtClean="0">
                  <a:effectLst/>
                  <a:latin typeface="+mn-ea"/>
                  <a:ea typeface="+mn-ea"/>
                </a:rPr>
                <a:t>   </a:t>
              </a:r>
              <a:r>
                <a:rPr lang="ko-KR" altLang="en-US" sz="2400" spc="-70">
                  <a:effectLst/>
                  <a:latin typeface="+mn-ea"/>
                  <a:ea typeface="+mn-ea"/>
                </a:rPr>
                <a:t>소프트웨어를 도입한 문제 해결의 장점</a:t>
              </a:r>
              <a:endParaRPr lang="ko-KR" altLang="en-US" sz="2400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0" y="6129265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11" y="2075238"/>
            <a:ext cx="8725428" cy="40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19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24000" cy="2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텍스트 개체 틀 7"/>
          <p:cNvSpPr txBox="1">
            <a:spLocks/>
          </p:cNvSpPr>
          <p:nvPr/>
        </p:nvSpPr>
        <p:spPr>
          <a:xfrm>
            <a:off x="756682" y="989693"/>
            <a:ext cx="8100000" cy="1118255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300" spc="-140" smtClean="0">
                <a:effectLst/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kumimoji="0" lang="en-US" altLang="ko-KR" sz="2300" spc="-140">
                <a:effectLst/>
                <a:latin typeface="맑은 고딕" pitchFamily="50" charset="-127"/>
                <a:ea typeface="맑은 고딕" pitchFamily="50" charset="-127"/>
              </a:rPr>
              <a:t>&lt;</a:t>
            </a:r>
            <a:r>
              <a:rPr kumimoji="0" lang="ko-KR" altLang="en-US" sz="2300" spc="-140">
                <a:effectLst/>
                <a:latin typeface="맑은 고딕" pitchFamily="50" charset="-127"/>
                <a:ea typeface="맑은 고딕" pitchFamily="50" charset="-127"/>
              </a:rPr>
              <a:t>문제 상황</a:t>
            </a:r>
            <a:r>
              <a:rPr kumimoji="0" lang="en-US" altLang="ko-KR" sz="2300" spc="-140"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r>
              <a:rPr kumimoji="0" lang="ko-KR" altLang="en-US" sz="2300" spc="-140">
                <a:effectLst/>
                <a:latin typeface="맑은 고딕" pitchFamily="50" charset="-127"/>
                <a:ea typeface="맑은 고딕" pitchFamily="50" charset="-127"/>
              </a:rPr>
              <a:t>에 대해 소프트웨어 </a:t>
            </a:r>
            <a:r>
              <a:rPr kumimoji="0" lang="ko-KR" altLang="en-US" sz="2300" spc="-140" smtClean="0">
                <a:effectLst/>
                <a:latin typeface="맑은 고딕" pitchFamily="50" charset="-127"/>
                <a:ea typeface="맑은 고딕" pitchFamily="50" charset="-127"/>
              </a:rPr>
              <a:t>기술 활용 유무에 따른 </a:t>
            </a:r>
            <a:r>
              <a:rPr kumimoji="0" lang="ko-KR" altLang="en-US" sz="2300" spc="-140">
                <a:effectLst/>
                <a:latin typeface="맑은 고딕" pitchFamily="50" charset="-127"/>
                <a:ea typeface="맑은 고딕" pitchFamily="50" charset="-127"/>
              </a:rPr>
              <a:t>문제 해결 방법을 </a:t>
            </a:r>
            <a:r>
              <a:rPr kumimoji="0" lang="ko-KR" altLang="en-US" sz="2300" spc="-140" smtClean="0">
                <a:effectLst/>
                <a:latin typeface="맑은 고딕" pitchFamily="50" charset="-127"/>
                <a:ea typeface="맑은 고딕" pitchFamily="50" charset="-127"/>
              </a:rPr>
              <a:t>찾고</a:t>
            </a:r>
            <a:r>
              <a:rPr kumimoji="0" lang="en-US" altLang="ko-KR" sz="2300" spc="-140" smtClean="0"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300" spc="-14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300" spc="-140" smtClean="0">
                <a:effectLst/>
                <a:latin typeface="맑은 고딕" pitchFamily="50" charset="-127"/>
                <a:ea typeface="맑은 고딕" pitchFamily="50" charset="-127"/>
              </a:rPr>
              <a:t>장단점을 </a:t>
            </a:r>
            <a:r>
              <a:rPr kumimoji="0" lang="ko-KR" altLang="en-US" sz="2300" spc="-140">
                <a:effectLst/>
                <a:latin typeface="맑은 고딕" pitchFamily="50" charset="-127"/>
                <a:ea typeface="맑은 고딕" pitchFamily="50" charset="-127"/>
              </a:rPr>
              <a:t>생각해 보자</a:t>
            </a:r>
            <a:r>
              <a:rPr kumimoji="0" lang="en-US" altLang="ko-KR" sz="2300" spc="-14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3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7011"/>
            <a:ext cx="2520504" cy="1161755"/>
          </a:xfrm>
          <a:prstGeom prst="rect">
            <a:avLst/>
          </a:prstGeom>
        </p:spPr>
      </p:pic>
      <p:sp>
        <p:nvSpPr>
          <p:cNvPr id="18" name="텍스트 개체 틀 7"/>
          <p:cNvSpPr txBox="1">
            <a:spLocks/>
          </p:cNvSpPr>
          <p:nvPr/>
        </p:nvSpPr>
        <p:spPr>
          <a:xfrm>
            <a:off x="2275406" y="260648"/>
            <a:ext cx="5939760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300" b="1" spc="-140" smtClean="0">
                <a:effectLst/>
                <a:latin typeface="맑은 고딕" pitchFamily="50" charset="-127"/>
                <a:ea typeface="맑은 고딕" pitchFamily="50" charset="-127"/>
              </a:rPr>
              <a:t>소프트웨어 활용 유무 → 문제 해결 방식 비교</a:t>
            </a:r>
            <a:endParaRPr kumimoji="0" lang="en-US" altLang="ko-KR" sz="23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64767"/>
              </p:ext>
            </p:extLst>
          </p:nvPr>
        </p:nvGraphicFramePr>
        <p:xfrm>
          <a:off x="265802" y="3861048"/>
          <a:ext cx="8460606" cy="231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190"/>
                <a:gridCol w="4226416"/>
              </a:tblGrid>
              <a:tr h="4271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소프트웨어 기술 활용 </a:t>
                      </a:r>
                      <a:r>
                        <a:rPr lang="ko-KR" altLang="en-US" sz="2000" smtClean="0">
                          <a:solidFill>
                            <a:srgbClr val="0070C0"/>
                          </a:solidFill>
                        </a:rPr>
                        <a:t>안 했을 때</a:t>
                      </a:r>
                      <a:endParaRPr lang="ko-KR" altLang="en-US" sz="20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소프트웨어 기술 활용 </a:t>
                      </a:r>
                      <a:r>
                        <a:rPr lang="ko-KR" altLang="en-US" sz="2000" smtClean="0">
                          <a:solidFill>
                            <a:srgbClr val="0070C0"/>
                          </a:solidFill>
                        </a:rPr>
                        <a:t>했을 때</a:t>
                      </a:r>
                      <a:endParaRPr lang="ko-KR" altLang="en-US" sz="200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89006">
                <a:tc>
                  <a:txBody>
                    <a:bodyPr/>
                    <a:lstStyle/>
                    <a:p>
                      <a:pPr marL="270000" indent="-270000" algn="just" latinLnBrk="1"/>
                      <a:endParaRPr lang="ko-KR" altLang="en-US" sz="20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endParaRPr lang="ko-KR" altLang="en-US" sz="2000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232268" y="4392106"/>
            <a:ext cx="4195715" cy="1785104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수작업으로 인한 주문 실수 발생 가능성이 높음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/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주문이 몰릴 </a:t>
            </a: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때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대기 시간이 길어져 고객 불만이 증가할 수 있음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/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주문 처리 속도가 느려져 전체적인 서비스 품질이 저하될 수 있음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572000" y="4392106"/>
            <a:ext cx="4104456" cy="1785104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온라인 주문 시스템이나 앱을 통해 주문을 자동으로 처리하여 주문 오류를 줄일 수 있음</a:t>
            </a: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/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대기 인원 및 주문 상황을 실시간으로 관리하여 효율적인 서비스 제공 가능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2200" b="1" spc="-260" smtClean="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99592" y="2322501"/>
            <a:ext cx="7776863" cy="11447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altLang="ko-KR" sz="2000">
                <a:solidFill>
                  <a:schemeClr val="tx1"/>
                </a:solidFill>
                <a:effectLst/>
              </a:rPr>
              <a:t>OO</a:t>
            </a:r>
            <a:r>
              <a:rPr lang="ko-KR" altLang="en-US" sz="2000">
                <a:solidFill>
                  <a:schemeClr val="tx1"/>
                </a:solidFill>
                <a:effectLst/>
              </a:rPr>
              <a:t>식당에서는 저녁 시간에 학생들의 주문이 몰려 음식 주문과 대기 시간이 길어지는 문제가 자주 발생한다</a:t>
            </a:r>
            <a:r>
              <a:rPr lang="en-US" altLang="ko-KR" sz="200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2000">
                <a:solidFill>
                  <a:schemeClr val="tx1"/>
                </a:solidFill>
                <a:effectLst/>
              </a:rPr>
              <a:t>이 때문에 주문의 오류나 혼잡으로 정확한 서비스에 어려움을 겪고 있다</a:t>
            </a:r>
            <a:r>
              <a:rPr lang="en-US" altLang="ko-KR" sz="2000">
                <a:solidFill>
                  <a:schemeClr val="tx1"/>
                </a:solidFill>
                <a:effectLst/>
              </a:rPr>
              <a:t>.</a:t>
            </a:r>
            <a:endParaRPr lang="ko-KR" alt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60" y="2698740"/>
            <a:ext cx="1099372" cy="3705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ko-KR" altLang="en-US" sz="17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문제 상황</a:t>
            </a:r>
            <a:endParaRPr lang="ko-KR" altLang="en-US" sz="17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3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9687"/>
            <a:ext cx="961228" cy="102108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</a:t>
            </a:r>
            <a:r>
              <a:rPr lang="ko-KR" altLang="en-US" sz="3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목표 </a:t>
            </a:r>
            <a:r>
              <a:rPr kumimoji="0" lang="en-US" altLang="ko-KR" sz="3200" b="1" spc="-100" smtClean="0">
                <a:solidFill>
                  <a:schemeClr val="bg1"/>
                </a:solidFill>
                <a:effectLst/>
                <a:latin typeface="+mj-ea"/>
              </a:rPr>
              <a:t>Ⅰ-1</a:t>
            </a:r>
            <a:endParaRPr kumimoji="0" lang="ko-KR" altLang="en-US" sz="3200" b="1" spc="-100"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4" y="1700808"/>
            <a:ext cx="8064896" cy="3383977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539552" y="2196676"/>
            <a:ext cx="7821137" cy="2477601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marL="358775" indent="-358775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ko-KR" altLang="en-US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소프트웨어의 개념과 종류를 알고 세상을 변화시킨 소프트웨어 사례를 설명할 수 있다</a:t>
            </a:r>
            <a:r>
              <a:rPr lang="en-US" altLang="ko-KR" sz="3000" b="1" spc="-180" smtClean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ko-KR" altLang="en-US" sz="3000" b="1" spc="-120" smtClean="0">
                <a:effectLst/>
                <a:latin typeface="맑은 고딕" pitchFamily="50" charset="-127"/>
                <a:ea typeface="맑은 고딕" pitchFamily="50" charset="-127"/>
              </a:rPr>
              <a:t>소프트웨어의 특징을 통한 우리 삶과 사회 변화를 설명할 수 있다</a:t>
            </a:r>
            <a:r>
              <a:rPr lang="en-US" altLang="ko-KR" sz="3000" b="1" spc="-120">
                <a:effectLst/>
                <a:latin typeface="맑은 고딕" pitchFamily="50" charset="-127"/>
                <a:ea typeface="맑은 고딕" pitchFamily="50" charset="-127"/>
              </a:rPr>
              <a:t>. </a:t>
            </a:r>
            <a:endParaRPr lang="ko-KR" altLang="en-US" sz="3000" b="1" spc="-22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20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88640"/>
            <a:ext cx="7234673" cy="5788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8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28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발전에 따른 미래 사회의 변화</a:t>
            </a:r>
            <a:endParaRPr lang="en-US" altLang="ko-KR" sz="2800" smtClean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467544" y="1055506"/>
            <a:ext cx="7920880" cy="106548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US" altLang="ko-KR" sz="2700" spc="-100" smtClean="0"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sz="2700" spc="-100" smtClean="0"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</a:rPr>
              <a:t>차 산업혁명의 핵심 기술</a:t>
            </a:r>
            <a:r>
              <a:rPr kumimoji="0" lang="en-US" altLang="ko-KR" sz="2700" spc="-100" smtClean="0"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700" spc="-100" smtClean="0">
                <a:effectLst/>
                <a:latin typeface="맑은 고딕" pitchFamily="50" charset="-127"/>
                <a:ea typeface="맑은 고딕" pitchFamily="50" charset="-127"/>
              </a:rPr>
              <a:t>인공지능</a:t>
            </a:r>
            <a:r>
              <a:rPr kumimoji="0" lang="en-US" altLang="ko-KR" sz="27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700" spc="-100" smtClean="0">
                <a:effectLst/>
                <a:latin typeface="맑은 고딕" pitchFamily="50" charset="-127"/>
                <a:ea typeface="맑은 고딕" pitchFamily="50" charset="-127"/>
              </a:rPr>
              <a:t>사물 </a:t>
            </a:r>
            <a:r>
              <a:rPr kumimoji="0" lang="ko-KR" altLang="en-US" sz="2700" spc="-100">
                <a:effectLst/>
                <a:latin typeface="맑은 고딕" pitchFamily="50" charset="-127"/>
                <a:ea typeface="맑은 고딕" pitchFamily="50" charset="-127"/>
              </a:rPr>
              <a:t>인터넷</a:t>
            </a:r>
            <a:r>
              <a:rPr kumimoji="0" lang="en-US" altLang="ko-KR" sz="27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700" spc="-100">
                <a:effectLst/>
                <a:latin typeface="맑은 고딕" pitchFamily="50" charset="-127"/>
                <a:ea typeface="맑은 고딕" pitchFamily="50" charset="-127"/>
              </a:rPr>
              <a:t>클라우드</a:t>
            </a:r>
            <a:r>
              <a:rPr kumimoji="0" lang="en-US" altLang="ko-KR" sz="27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700" spc="-100">
                <a:effectLst/>
                <a:latin typeface="맑은 고딕" pitchFamily="50" charset="-127"/>
                <a:ea typeface="맑은 고딕" pitchFamily="50" charset="-127"/>
              </a:rPr>
              <a:t>빅데이터</a:t>
            </a:r>
            <a:r>
              <a:rPr kumimoji="0" lang="en-US" altLang="ko-KR" sz="27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700" spc="-100">
                <a:effectLst/>
                <a:latin typeface="맑은 고딕" pitchFamily="50" charset="-127"/>
                <a:ea typeface="맑은 고딕" pitchFamily="50" charset="-127"/>
              </a:rPr>
              <a:t>모바일 </a:t>
            </a:r>
            <a:r>
              <a:rPr kumimoji="0" lang="ko-KR" altLang="en-US" sz="2700" spc="-100" smtClean="0">
                <a:effectLst/>
                <a:latin typeface="맑은 고딕" pitchFamily="50" charset="-127"/>
                <a:ea typeface="맑은 고딕" pitchFamily="50" charset="-127"/>
              </a:rPr>
              <a:t>등</a:t>
            </a:r>
            <a:r>
              <a:rPr kumimoji="0" lang="en-US" altLang="ko-KR" sz="2700" spc="-100" smtClean="0"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700" spc="-100" smtClean="0">
                <a:effectLst/>
                <a:latin typeface="맑은 고딕" pitchFamily="50" charset="-127"/>
                <a:ea typeface="맑은 고딕" pitchFamily="50" charset="-127"/>
              </a:rPr>
              <a:t> → </a:t>
            </a:r>
            <a:r>
              <a:rPr kumimoji="0" lang="ko-KR" altLang="en-US" sz="2700" spc="-100" smtClean="0"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소프트웨어의 발전</a:t>
            </a:r>
            <a:endParaRPr kumimoji="0" lang="en-US" altLang="ko-KR" sz="2700" spc="-100">
              <a:solidFill>
                <a:srgbClr val="0070C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644960" y="6135687"/>
            <a:ext cx="7200000" cy="461665"/>
            <a:chOff x="989530" y="6003358"/>
            <a:chExt cx="7200000" cy="461665"/>
          </a:xfrm>
        </p:grpSpPr>
        <p:sp>
          <p:nvSpPr>
            <p:cNvPr id="9" name="직사각형 20"/>
            <p:cNvSpPr>
              <a:spLocks noChangeArrowheads="1"/>
            </p:cNvSpPr>
            <p:nvPr/>
          </p:nvSpPr>
          <p:spPr bwMode="auto">
            <a:xfrm>
              <a:off x="989530" y="6003358"/>
              <a:ext cx="72000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2400" spc="-70" smtClean="0">
                  <a:effectLst/>
                  <a:latin typeface="+mn-ea"/>
                  <a:ea typeface="+mn-ea"/>
                </a:rPr>
                <a:t>   </a:t>
              </a:r>
              <a:r>
                <a:rPr lang="ko-KR" altLang="en-US" sz="2400" spc="-70">
                  <a:effectLst/>
                  <a:latin typeface="+mn-ea"/>
                  <a:ea typeface="+mn-ea"/>
                </a:rPr>
                <a:t> </a:t>
              </a:r>
              <a:r>
                <a:rPr lang="en-US" altLang="ko-KR" sz="2400" spc="-7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n-ea"/>
                  <a:ea typeface="+mn-ea"/>
                </a:rPr>
                <a:t>[</a:t>
              </a:r>
              <a:r>
                <a:rPr lang="ko-KR" altLang="en-US" sz="2400" spc="-7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n-ea"/>
                  <a:ea typeface="+mn-ea"/>
                </a:rPr>
                <a:t>그림 </a:t>
              </a:r>
              <a:r>
                <a:rPr lang="en-US" altLang="ko-KR" sz="2400" spc="-7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n-ea"/>
                  <a:ea typeface="+mn-ea"/>
                </a:rPr>
                <a:t>1-1] </a:t>
              </a:r>
              <a:r>
                <a:rPr lang="ko-KR" altLang="en-US" sz="2400" spc="-70">
                  <a:effectLst/>
                  <a:latin typeface="+mn-ea"/>
                  <a:ea typeface="+mn-ea"/>
                </a:rPr>
                <a:t>미래 사회에 영향을 줄 핵심 기술</a:t>
              </a:r>
              <a:endParaRPr lang="ko-KR" altLang="en-US" sz="2400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0" y="6129265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196526"/>
            <a:ext cx="1578050" cy="4403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88" y="2712448"/>
            <a:ext cx="8839200" cy="3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20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88640"/>
            <a:ext cx="7234673" cy="5788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8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28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발전에 따른 미래 사회의 변화</a:t>
            </a:r>
            <a:endParaRPr lang="en-US" altLang="ko-KR" sz="2800" smtClean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텍스트 개체 틀 7"/>
          <p:cNvSpPr txBox="1">
            <a:spLocks/>
          </p:cNvSpPr>
          <p:nvPr/>
        </p:nvSpPr>
        <p:spPr>
          <a:xfrm>
            <a:off x="395536" y="1055506"/>
            <a:ext cx="8389595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</a:pPr>
            <a:r>
              <a:rPr kumimoji="0" lang="ko-KR" altLang="en-US" sz="2600" spc="-100" smtClean="0">
                <a:effectLst/>
                <a:latin typeface="맑은 고딕" pitchFamily="50" charset="-127"/>
                <a:ea typeface="맑은 고딕" pitchFamily="50" charset="-127"/>
              </a:rPr>
              <a:t>소프트웨어의 발전 → </a:t>
            </a:r>
            <a:r>
              <a:rPr kumimoji="0" lang="ko-KR" altLang="en-US" sz="2600" b="1" spc="-10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초지능</a:t>
            </a:r>
            <a:r>
              <a:rPr kumimoji="0" lang="en-US" altLang="ko-KR" sz="2600" spc="-10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초연결</a:t>
            </a:r>
            <a:r>
              <a:rPr kumimoji="0" lang="en-US" altLang="ko-KR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초융합 </a:t>
            </a:r>
            <a:r>
              <a:rPr kumimoji="0" lang="ko-KR" altLang="en-US" sz="2600" spc="-100" smtClean="0">
                <a:effectLst/>
                <a:latin typeface="맑은 고딕" pitchFamily="50" charset="-127"/>
                <a:ea typeface="맑은 고딕" pitchFamily="50" charset="-127"/>
              </a:rPr>
              <a:t>사회로 발전</a:t>
            </a:r>
            <a:endParaRPr kumimoji="0" lang="en-US" altLang="ko-KR" sz="26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5185" y="1813462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7" name="텍스트 개체 틀 7"/>
          <p:cNvSpPr txBox="1">
            <a:spLocks/>
          </p:cNvSpPr>
          <p:nvPr/>
        </p:nvSpPr>
        <p:spPr>
          <a:xfrm>
            <a:off x="1146268" y="1772816"/>
            <a:ext cx="226536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초지능 사회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텍스트 개체 틀 7"/>
          <p:cNvSpPr txBox="1">
            <a:spLocks/>
          </p:cNvSpPr>
          <p:nvPr/>
        </p:nvSpPr>
        <p:spPr>
          <a:xfrm>
            <a:off x="395536" y="2420888"/>
            <a:ext cx="7920880" cy="2657138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좁은 범위의 인공지능을 넘어 인간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수준 이상의 지능을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가진 기계나 컴퓨터 →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인간의 개입 없이도 스스로 판단하고 최적의 해답을 제시할 수 있는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사회</a:t>
            </a:r>
            <a:endParaRPr kumimoji="0" lang="en-US" altLang="ko-KR" sz="25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소프트웨어가 인간과 유사하게 다양한 작업을 수행하고</a:t>
            </a:r>
            <a:r>
              <a:rPr kumimoji="0" lang="en-US" altLang="ko-KR" sz="25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다양한 분야에서 학습하고 추론하는 역량을 발휘 </a:t>
            </a:r>
            <a:endParaRPr kumimoji="0" lang="en-US" altLang="ko-KR" sz="2500" spc="-10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26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21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88640"/>
            <a:ext cx="7234673" cy="5788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8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28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발전에 따른 미래 사회의 변화</a:t>
            </a:r>
            <a:endParaRPr lang="en-US" altLang="ko-KR" sz="2800" smtClean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텍스트 개체 틀 7"/>
          <p:cNvSpPr txBox="1">
            <a:spLocks/>
          </p:cNvSpPr>
          <p:nvPr/>
        </p:nvSpPr>
        <p:spPr>
          <a:xfrm>
            <a:off x="395536" y="1055506"/>
            <a:ext cx="8389595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</a:pPr>
            <a:r>
              <a:rPr kumimoji="0" lang="ko-KR" altLang="en-US" sz="2600" spc="-100" smtClean="0">
                <a:effectLst/>
                <a:latin typeface="맑은 고딕" pitchFamily="50" charset="-127"/>
                <a:ea typeface="맑은 고딕" pitchFamily="50" charset="-127"/>
              </a:rPr>
              <a:t>소프트웨어의 발전 → </a:t>
            </a:r>
            <a:r>
              <a:rPr kumimoji="0" lang="ko-KR" altLang="en-US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초지능</a:t>
            </a:r>
            <a:r>
              <a:rPr kumimoji="0" lang="en-US" altLang="ko-KR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600" b="1" spc="-10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초연결</a:t>
            </a:r>
            <a:r>
              <a:rPr kumimoji="0" lang="en-US" altLang="ko-KR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초융합 </a:t>
            </a:r>
            <a:r>
              <a:rPr kumimoji="0" lang="ko-KR" altLang="en-US" sz="2600" spc="-100" smtClean="0">
                <a:effectLst/>
                <a:latin typeface="맑은 고딕" pitchFamily="50" charset="-127"/>
                <a:ea typeface="맑은 고딕" pitchFamily="50" charset="-127"/>
              </a:rPr>
              <a:t>사회로 발전</a:t>
            </a:r>
            <a:endParaRPr kumimoji="0" lang="en-US" altLang="ko-KR" sz="26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5185" y="1813462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02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7" name="텍스트 개체 틀 7"/>
          <p:cNvSpPr txBox="1">
            <a:spLocks/>
          </p:cNvSpPr>
          <p:nvPr/>
        </p:nvSpPr>
        <p:spPr>
          <a:xfrm>
            <a:off x="1146268" y="1772816"/>
            <a:ext cx="226536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초연결 사회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텍스트 개체 틀 7"/>
          <p:cNvSpPr txBox="1">
            <a:spLocks/>
          </p:cNvSpPr>
          <p:nvPr/>
        </p:nvSpPr>
        <p:spPr>
          <a:xfrm>
            <a:off x="395536" y="2420888"/>
            <a:ext cx="7920880" cy="3170099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0" lang="en-US" altLang="ko-KR" sz="25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사물 인터넷</a:t>
            </a:r>
            <a:r>
              <a:rPr kumimoji="0" lang="en-US" altLang="ko-KR" sz="2500" spc="-100">
                <a:effectLst/>
                <a:latin typeface="맑은 고딕" pitchFamily="50" charset="-127"/>
                <a:ea typeface="맑은 고딕" pitchFamily="50" charset="-127"/>
              </a:rPr>
              <a:t>(IoT),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클라우드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등의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기술 →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kumimoji="0" lang="en-US" altLang="ko-KR" sz="2500" spc="-10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사물</a:t>
            </a:r>
            <a:r>
              <a:rPr kumimoji="0" lang="en-US" altLang="ko-KR" sz="2500" spc="-10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데이터</a:t>
            </a:r>
            <a:r>
              <a:rPr kumimoji="0" lang="en-US" altLang="ko-KR" sz="2500" spc="-10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공간 등 모든 것을 네트워크로 연결해 온라인과 오프라인의 경계가 사라지고 실시간으로 정보를 주고받는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사회</a:t>
            </a:r>
            <a:endParaRPr kumimoji="0" lang="en-US" altLang="ko-KR" sz="25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소프트웨어를 통해 </a:t>
            </a:r>
            <a:r>
              <a:rPr kumimoji="0" lang="ko-KR" altLang="en-US" sz="2500" spc="-10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오프라인과 온라인이 융합되어 다양한 분야에서 새로운 가치를 창출</a:t>
            </a:r>
            <a:endParaRPr kumimoji="0" lang="en-US" altLang="ko-KR" sz="2500" spc="-10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27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21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88640"/>
            <a:ext cx="7234673" cy="57888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28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28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발전에 따른 미래 사회의 변화</a:t>
            </a:r>
            <a:endParaRPr lang="en-US" altLang="ko-KR" sz="2800" smtClean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텍스트 개체 틀 7"/>
          <p:cNvSpPr txBox="1">
            <a:spLocks/>
          </p:cNvSpPr>
          <p:nvPr/>
        </p:nvSpPr>
        <p:spPr>
          <a:xfrm>
            <a:off x="395536" y="1055506"/>
            <a:ext cx="8389595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</a:pPr>
            <a:r>
              <a:rPr kumimoji="0" lang="ko-KR" altLang="en-US" sz="2600" spc="-100" smtClean="0">
                <a:effectLst/>
                <a:latin typeface="맑은 고딕" pitchFamily="50" charset="-127"/>
                <a:ea typeface="맑은 고딕" pitchFamily="50" charset="-127"/>
              </a:rPr>
              <a:t>소프트웨어의 발전 → </a:t>
            </a:r>
            <a:r>
              <a:rPr kumimoji="0" lang="ko-KR" altLang="en-US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초지능</a:t>
            </a:r>
            <a:r>
              <a:rPr kumimoji="0" lang="en-US" altLang="ko-KR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초연결</a:t>
            </a:r>
            <a:r>
              <a:rPr kumimoji="0" lang="en-US" altLang="ko-KR" sz="2600" b="1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600" b="1" spc="-10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초융합</a:t>
            </a:r>
            <a:r>
              <a:rPr kumimoji="0" lang="ko-KR" altLang="en-US" sz="2600" b="1" spc="-10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600" spc="-100" smtClean="0">
                <a:effectLst/>
                <a:latin typeface="맑은 고딕" pitchFamily="50" charset="-127"/>
                <a:ea typeface="맑은 고딕" pitchFamily="50" charset="-127"/>
              </a:rPr>
              <a:t>사회로 발전</a:t>
            </a:r>
            <a:endParaRPr kumimoji="0" lang="en-US" altLang="ko-KR" sz="26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5185" y="1813462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03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7" name="텍스트 개체 틀 7"/>
          <p:cNvSpPr txBox="1">
            <a:spLocks/>
          </p:cNvSpPr>
          <p:nvPr/>
        </p:nvSpPr>
        <p:spPr>
          <a:xfrm>
            <a:off x="1146268" y="1772816"/>
            <a:ext cx="226536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초융합 사회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텍스트 개체 틀 7"/>
          <p:cNvSpPr txBox="1">
            <a:spLocks/>
          </p:cNvSpPr>
          <p:nvPr/>
        </p:nvSpPr>
        <p:spPr>
          <a:xfrm>
            <a:off x="395536" y="2420888"/>
            <a:ext cx="7920880" cy="3683060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초지능과 초연결을 통해 다양한 기술과 산업 분야가 상호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작용 →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새로운 가치와 혁신을 창출하는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사회</a:t>
            </a:r>
            <a:endParaRPr kumimoji="0" lang="en-US" altLang="ko-KR" sz="25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초지능과 초연결을 기반으로 기술과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산업이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융합 → 산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업 간 경계와 가상</a:t>
            </a:r>
            <a:r>
              <a:rPr kumimoji="0" lang="en-US" altLang="ko-KR" sz="2500" spc="-100">
                <a:effectLst/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현실의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구분이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사라지고</a:t>
            </a:r>
            <a:r>
              <a:rPr kumimoji="0" lang="en-US" altLang="ko-KR" sz="2500" spc="-10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혁신적인 부가 가치를 </a:t>
            </a:r>
            <a:r>
              <a:rPr kumimoji="0" lang="ko-KR" altLang="en-US" sz="2500" spc="-100">
                <a:effectLst/>
                <a:latin typeface="맑은 고딕" pitchFamily="50" charset="-127"/>
                <a:ea typeface="맑은 고딕" pitchFamily="50" charset="-127"/>
              </a:rPr>
              <a:t>창출하는 </a:t>
            </a:r>
            <a:r>
              <a:rPr kumimoji="0" lang="ko-KR" altLang="en-US" sz="2500" spc="-100" smtClean="0">
                <a:effectLst/>
                <a:latin typeface="맑은 고딕" pitchFamily="50" charset="-127"/>
                <a:ea typeface="맑은 고딕" pitchFamily="50" charset="-127"/>
              </a:rPr>
              <a:t>시대</a:t>
            </a:r>
            <a:endParaRPr kumimoji="0" lang="en-US" altLang="ko-KR" sz="25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2500" spc="-10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소프트웨어를 통해 산업 분야</a:t>
            </a:r>
            <a:r>
              <a:rPr kumimoji="0" lang="en-US" altLang="ko-KR" sz="2500" spc="-10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500" spc="-10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학문 분야 </a:t>
            </a:r>
            <a:r>
              <a:rPr kumimoji="0" lang="ko-KR" altLang="en-US" sz="25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간의 </a:t>
            </a:r>
            <a:r>
              <a:rPr kumimoji="0" lang="ko-KR" altLang="en-US" sz="2500" spc="-10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경계가 희미해지며 새로운 </a:t>
            </a:r>
            <a:r>
              <a:rPr kumimoji="0" lang="ko-KR" altLang="en-US" sz="25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환경 창출</a:t>
            </a:r>
            <a:endParaRPr kumimoji="0" lang="en-US" altLang="ko-KR" sz="2500" spc="-10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8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757139" y="1113239"/>
            <a:ext cx="8100000" cy="1059906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spc="-140">
                <a:effectLst/>
                <a:latin typeface="맑은 고딕" pitchFamily="50" charset="-127"/>
                <a:ea typeface="맑은 고딕" pitchFamily="50" charset="-127"/>
              </a:rPr>
              <a:t> 우리 주변에서 볼 수 있는 소프트웨어가 주로 어떻게 사용되는지 찾아 보자</a:t>
            </a:r>
            <a:r>
              <a:rPr kumimoji="0" lang="en-US" altLang="ko-KR" sz="2500" spc="-14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5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801763" y="204900"/>
            <a:ext cx="5939760" cy="54694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 smtClean="0">
                <a:effectLst/>
                <a:latin typeface="맑은 고딕" pitchFamily="50" charset="-127"/>
                <a:ea typeface="맑은 고딕" pitchFamily="50" charset="-127"/>
              </a:rPr>
              <a:t>소프트웨어 발전에 따른 미래 사회 예측하기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" y="1162075"/>
            <a:ext cx="457200" cy="466725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26963"/>
              </p:ext>
            </p:extLst>
          </p:nvPr>
        </p:nvGraphicFramePr>
        <p:xfrm>
          <a:off x="324324" y="2293640"/>
          <a:ext cx="8460606" cy="317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60"/>
                <a:gridCol w="6157146"/>
              </a:tblGrid>
              <a:tr h="3263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소프트웨어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활용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1016"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음성 비서</a:t>
                      </a:r>
                      <a:endParaRPr lang="ko-KR" altLang="en-US" sz="20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사용자가 명령한 것들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알람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타이머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검색 등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을 수행한다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37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ko-KR" altLang="en-US" sz="22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2" y="2775746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97497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226368" y="3975447"/>
            <a:ext cx="8306072" cy="830997"/>
            <a:chOff x="226368" y="3975447"/>
            <a:chExt cx="8306072" cy="830997"/>
          </a:xfrm>
        </p:grpSpPr>
        <p:sp>
          <p:nvSpPr>
            <p:cNvPr id="21" name="직사각형 20"/>
            <p:cNvSpPr/>
            <p:nvPr/>
          </p:nvSpPr>
          <p:spPr>
            <a:xfrm>
              <a:off x="226368" y="4002705"/>
              <a:ext cx="2323508" cy="461665"/>
            </a:xfrm>
            <a:prstGeom prst="rect">
              <a:avLst/>
            </a:prstGeom>
          </p:spPr>
          <p:txBody>
            <a:bodyPr wrap="square" lIns="36000" rIns="36000" anchor="t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0" lang="ko-KR" altLang="en-US" sz="2400" b="1" spc="-260" smtClean="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음식 </a:t>
              </a:r>
              <a:r>
                <a:rPr kumimoji="0" lang="ko-KR" altLang="en-US" sz="24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주문 플랫폼</a:t>
              </a:r>
              <a:endParaRPr kumimoji="0" lang="en-US" altLang="ko-KR" sz="24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699792" y="3975447"/>
              <a:ext cx="5832648" cy="830997"/>
            </a:xfrm>
            <a:prstGeom prst="rect">
              <a:avLst/>
            </a:prstGeom>
          </p:spPr>
          <p:txBody>
            <a:bodyPr wrap="square" lIns="36000" rIns="36000" anchor="t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0" lang="ko-KR" altLang="en-US" sz="24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주변의 음식점이나 원하는 매장을 </a:t>
              </a:r>
              <a:r>
                <a:rPr kumimoji="0" lang="ko-KR" altLang="en-US" sz="2400" b="1" spc="-260" smtClean="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빠르게 검색하여 주문할 </a:t>
              </a:r>
              <a:r>
                <a:rPr kumimoji="0" lang="ko-KR" altLang="en-US" sz="24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 있다</a:t>
              </a:r>
              <a:r>
                <a:rPr kumimoji="0" lang="en-US" altLang="ko-KR" sz="24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kumimoji="0" lang="en-US" altLang="ko-KR" sz="24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0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effectLst/>
                <a:latin typeface="맑은 고딕" panose="020B0503020000020004" pitchFamily="50" charset="-127"/>
              </a:rPr>
              <a:t>P. 22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577627" y="1113239"/>
            <a:ext cx="8386861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200" spc="-140">
                <a:effectLst/>
                <a:latin typeface="맑은 고딕" pitchFamily="50" charset="-127"/>
                <a:ea typeface="맑은 고딕" pitchFamily="50" charset="-127"/>
              </a:rPr>
              <a:t> 초지능</a:t>
            </a:r>
            <a:r>
              <a:rPr kumimoji="0" lang="en-US" altLang="ko-KR" sz="2200" spc="-14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200" spc="-140">
                <a:effectLst/>
                <a:latin typeface="맑은 고딕" pitchFamily="50" charset="-127"/>
                <a:ea typeface="맑은 고딕" pitchFamily="50" charset="-127"/>
              </a:rPr>
              <a:t>초연결 사회의 기반이 되는 소프트웨어 기술들을 바탕으로  </a:t>
            </a:r>
            <a:r>
              <a:rPr kumimoji="0" lang="en-US" altLang="ko-KR" sz="2200" spc="-14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200" spc="-140" smtClean="0">
                <a:effectLst/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2200" spc="-140">
                <a:effectLst/>
                <a:latin typeface="맑은 고딕" pitchFamily="50" charset="-127"/>
                <a:ea typeface="맑은 고딕" pitchFamily="50" charset="-127"/>
              </a:rPr>
              <a:t>에서 찾은 소프트웨어가 어떻게 </a:t>
            </a:r>
            <a:r>
              <a:rPr kumimoji="0" lang="ko-KR" altLang="en-US" sz="2200" spc="-140" smtClean="0">
                <a:effectLst/>
                <a:latin typeface="맑은 고딕" pitchFamily="50" charset="-127"/>
                <a:ea typeface="맑은 고딕" pitchFamily="50" charset="-127"/>
              </a:rPr>
              <a:t>발전할지 </a:t>
            </a:r>
            <a:r>
              <a:rPr kumimoji="0" lang="ko-KR" altLang="en-US" sz="2200" spc="-140">
                <a:effectLst/>
                <a:latin typeface="맑은 고딕" pitchFamily="50" charset="-127"/>
                <a:ea typeface="맑은 고딕" pitchFamily="50" charset="-127"/>
              </a:rPr>
              <a:t>친구와 토의하여 정리해 보자</a:t>
            </a:r>
            <a:r>
              <a:rPr kumimoji="0" lang="en-US" altLang="ko-KR" sz="2200" spc="-14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2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801763" y="204900"/>
            <a:ext cx="5939760" cy="54694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>
                <a:effectLst/>
                <a:latin typeface="맑은 고딕" pitchFamily="50" charset="-127"/>
                <a:ea typeface="맑은 고딕" pitchFamily="50" charset="-127"/>
              </a:rPr>
              <a:t>소프트웨어 발전에 따른 미래 사회 예측하기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3" y="1178081"/>
            <a:ext cx="474661" cy="465871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13183"/>
              </p:ext>
            </p:extLst>
          </p:nvPr>
        </p:nvGraphicFramePr>
        <p:xfrm>
          <a:off x="324324" y="2293640"/>
          <a:ext cx="8460606" cy="387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684"/>
                <a:gridCol w="414092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나의 생각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친구 생각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7000"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음성 비서와 증강 현실 안경이 결합되어 주변 사람의 대화나 주변 환경 정보를 인식할 수 있다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대화형 인공지능 챗봇이 결합되어 명령 인식률이 높아질 것이다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ko-KR" altLang="en-US" sz="22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200" b="1" spc="-10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2" y="2725688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5" y="2725688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761" y="1274005"/>
            <a:ext cx="335806" cy="342802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226368" y="3861048"/>
            <a:ext cx="8522095" cy="1812362"/>
            <a:chOff x="226368" y="3975447"/>
            <a:chExt cx="8522095" cy="1812362"/>
          </a:xfrm>
        </p:grpSpPr>
        <p:sp>
          <p:nvSpPr>
            <p:cNvPr id="22" name="직사각형 21"/>
            <p:cNvSpPr/>
            <p:nvPr/>
          </p:nvSpPr>
          <p:spPr>
            <a:xfrm>
              <a:off x="226368" y="4002705"/>
              <a:ext cx="4345632" cy="1785104"/>
            </a:xfrm>
            <a:prstGeom prst="rect">
              <a:avLst/>
            </a:prstGeom>
          </p:spPr>
          <p:txBody>
            <a:bodyPr wrap="square" lIns="36000" rIns="36000" anchor="t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kumimoji="0" lang="ko-KR" altLang="en-US" sz="22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음식 주문 플랫폼은 인공지능을 바탕으로 해당 플랫폼에서 직접 찾아 시키지 않고 인공지능에 음식을 주문해달라고 하면 알아서 적당한 메뉴를 주문할 수 있다</a:t>
              </a:r>
              <a:r>
                <a:rPr kumimoji="0" lang="en-US" altLang="ko-KR" sz="22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18314" y="3975447"/>
              <a:ext cx="4030149" cy="1446550"/>
            </a:xfrm>
            <a:prstGeom prst="rect">
              <a:avLst/>
            </a:prstGeom>
          </p:spPr>
          <p:txBody>
            <a:bodyPr wrap="square" lIns="36000" rIns="36000" anchor="t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kumimoji="0" lang="ko-KR" altLang="en-US" sz="22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음식점에서 올리는 메뉴 사진이나 상표 등을 검수할 때 인공지능을 사용해 저작권 침해 등의 검수를 신속하고 정확하게 해낼 수 있다</a:t>
              </a:r>
              <a:r>
                <a:rPr kumimoji="0" lang="en-US" altLang="ko-KR" sz="2200" b="1" spc="-260">
                  <a:solidFill>
                    <a:srgbClr val="C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4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effectLst/>
                <a:latin typeface="맑은 고딕" panose="020B0503020000020004" pitchFamily="50" charset="-127"/>
              </a:rPr>
              <a:t>P. 22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757139" y="1113239"/>
            <a:ext cx="7919317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400" spc="-140">
                <a:effectLst/>
                <a:latin typeface="맑은 고딕" pitchFamily="50" charset="-127"/>
                <a:ea typeface="맑은 고딕" pitchFamily="50" charset="-127"/>
              </a:rPr>
              <a:t> 해당 소프트웨어의 발전으로 미래 사회는 어떻게 변화할지 예측하여 작성해 보자</a:t>
            </a:r>
            <a:r>
              <a:rPr kumimoji="0" lang="en-US" altLang="ko-KR" sz="2400" spc="-14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4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801763" y="204900"/>
            <a:ext cx="5939760" cy="54694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500" b="1" spc="-140">
                <a:effectLst/>
                <a:latin typeface="맑은 고딕" pitchFamily="50" charset="-127"/>
                <a:ea typeface="맑은 고딕" pitchFamily="50" charset="-127"/>
              </a:rPr>
              <a:t>소프트웨어 발전에 따른 미래 사회 예측하기</a:t>
            </a:r>
            <a:endParaRPr kumimoji="0" lang="en-US" altLang="ko-KR" sz="25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63" y="1225739"/>
            <a:ext cx="503573" cy="475069"/>
          </a:xfrm>
          <a:prstGeom prst="rect">
            <a:avLst/>
          </a:prstGeom>
        </p:spPr>
      </p:pic>
      <p:sp>
        <p:nvSpPr>
          <p:cNvPr id="24" name="모서리가 둥근 직사각형 23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3554" y="2348880"/>
            <a:ext cx="8493585" cy="352223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ko-KR" altLang="en-US" sz="2000" spc="-200">
                <a:solidFill>
                  <a:srgbClr val="6D6E70"/>
                </a:solidFill>
                <a:effectLst/>
                <a:latin typeface="맑은 고딕" panose="020B0503020000020004" pitchFamily="50" charset="-127"/>
              </a:rPr>
              <a:t>대화형 인공지능 챗봇이 결합되어 명령 인식률이 높아질 것이다</a:t>
            </a:r>
            <a:r>
              <a:rPr lang="en-US" altLang="ko-KR" sz="2000" spc="-200" smtClean="0">
                <a:solidFill>
                  <a:srgbClr val="6D6E70"/>
                </a:solidFill>
                <a:effectLst/>
                <a:latin typeface="맑은 고딕" panose="020B0503020000020004" pitchFamily="50" charset="-127"/>
              </a:rPr>
              <a:t>.</a:t>
            </a:r>
          </a:p>
          <a:p>
            <a:endParaRPr lang="en-US" altLang="ko-KR" sz="2000" spc="-200" smtClean="0">
              <a:solidFill>
                <a:srgbClr val="6D6E70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sz="2000" spc="-200">
              <a:solidFill>
                <a:srgbClr val="6D6E70"/>
              </a:solidFill>
              <a:effectLst/>
              <a:latin typeface="맑은 고딕" panose="020B0503020000020004" pitchFamily="50" charset="-127"/>
            </a:endParaRPr>
          </a:p>
          <a:p>
            <a:endParaRPr lang="en-US" altLang="ko-KR" sz="2000" spc="-200" smtClean="0">
              <a:solidFill>
                <a:srgbClr val="6D6E70"/>
              </a:solidFill>
              <a:effectLst/>
              <a:latin typeface="맑은 고딕" panose="020B0503020000020004" pitchFamily="50" charset="-127"/>
            </a:endParaRPr>
          </a:p>
          <a:p>
            <a:endParaRPr lang="ko-KR" altLang="en-US" sz="2000"/>
          </a:p>
          <a:p>
            <a:endParaRPr lang="en-US" altLang="ko-KR" sz="2000">
              <a:solidFill>
                <a:schemeClr val="tx1"/>
              </a:solidFill>
              <a:effectLst/>
            </a:endParaRPr>
          </a:p>
          <a:p>
            <a:endParaRPr lang="ko-KR" altLang="en-US" sz="200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6" y="2616942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9" name="텍스트 개체 틀 7"/>
          <p:cNvSpPr txBox="1">
            <a:spLocks/>
          </p:cNvSpPr>
          <p:nvPr/>
        </p:nvSpPr>
        <p:spPr>
          <a:xfrm>
            <a:off x="461549" y="2998697"/>
            <a:ext cx="8280000" cy="27470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23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음식 </a:t>
            </a:r>
            <a:r>
              <a:rPr kumimoji="0" lang="ko-KR" altLang="en-US" sz="23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배달이 자율주행으로 가능해져 필요한 노동력이 감소한다</a:t>
            </a:r>
            <a:r>
              <a:rPr kumimoji="0" lang="en-US" altLang="ko-KR" sz="23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23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주문자의 </a:t>
            </a:r>
            <a:r>
              <a:rPr kumimoji="0" lang="ko-KR" altLang="en-US" sz="23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음성을 인식해 주문을 처리하게 되어 매장 운영 효율이 높아진다</a:t>
            </a:r>
            <a:r>
              <a:rPr kumimoji="0" lang="en-US" altLang="ko-KR" sz="23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23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과거처럼 </a:t>
            </a:r>
            <a:r>
              <a:rPr kumimoji="0" lang="ko-KR" altLang="en-US" sz="23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전화로 주문하지만 훨씬 수월하게 주문이 되어 편리할 것이다</a:t>
            </a:r>
            <a:r>
              <a:rPr kumimoji="0" lang="en-US" altLang="ko-KR" sz="23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2300" b="1" spc="-120">
              <a:solidFill>
                <a:srgbClr val="C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5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0"/>
            <a:ext cx="32861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텍스트 개체 틀 7"/>
          <p:cNvSpPr txBox="1">
            <a:spLocks/>
          </p:cNvSpPr>
          <p:nvPr/>
        </p:nvSpPr>
        <p:spPr>
          <a:xfrm>
            <a:off x="4143372" y="1357298"/>
            <a:ext cx="13573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414338" marR="0" lvl="0" indent="-41433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1-1</a:t>
            </a: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611560" y="3429000"/>
            <a:ext cx="3312368" cy="18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buClr>
                <a:schemeClr val="accent1"/>
              </a:buClr>
              <a:buNone/>
            </a:pPr>
            <a:endParaRPr kumimoji="0" lang="en-US" altLang="ko-KR" sz="2400" spc="-7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671" y="849467"/>
            <a:ext cx="532859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단원이 </a:t>
            </a:r>
            <a:endParaRPr lang="en-US" altLang="ko-KR" sz="7200" b="1" smtClean="0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끝났습니다</a:t>
            </a:r>
            <a:r>
              <a:rPr lang="en-US" altLang="ko-KR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7200" b="1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" y="2489768"/>
            <a:ext cx="3286116" cy="273943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45257" cy="13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7" y="6152835"/>
            <a:ext cx="1736541" cy="190370"/>
          </a:xfrm>
          <a:prstGeom prst="rect">
            <a:avLst/>
          </a:prstGeom>
        </p:spPr>
      </p:pic>
      <p:sp>
        <p:nvSpPr>
          <p:cNvPr id="11" name="텍스트 개체 틀 11"/>
          <p:cNvSpPr txBox="1">
            <a:spLocks/>
          </p:cNvSpPr>
          <p:nvPr/>
        </p:nvSpPr>
        <p:spPr bwMode="gray">
          <a:xfrm>
            <a:off x="405796" y="997458"/>
            <a:ext cx="5760640" cy="792000"/>
          </a:xfrm>
          <a:prstGeom prst="rect">
            <a:avLst/>
          </a:prstGeom>
        </p:spPr>
        <p:txBody>
          <a:bodyPr vert="horz" wrap="none" lIns="36000" tIns="45720" rIns="36000" bIns="45720" rtlCol="0" anchor="ctr">
            <a:no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l" latinLnBrk="0"/>
            <a:r>
              <a:rPr lang="en-US" altLang="ko-KR" sz="8000" b="1" smtClean="0">
                <a:solidFill>
                  <a:schemeClr val="bg1"/>
                </a:solidFill>
              </a:rPr>
              <a:t>Ⅰ</a:t>
            </a:r>
            <a:r>
              <a:rPr lang="en-US" altLang="ko-KR" sz="6000" b="1" smtClean="0">
                <a:solidFill>
                  <a:schemeClr val="bg1"/>
                </a:solidFill>
              </a:rPr>
              <a:t>-2.</a:t>
            </a:r>
            <a:endParaRPr lang="ko-KR" altLang="en-US" sz="6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01" y="430318"/>
            <a:ext cx="1736541" cy="1903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9672" y="4793557"/>
            <a:ext cx="7172156" cy="133882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700" b="1" smtClean="0">
                <a:effectLst/>
                <a:latin typeface="+mn-ea"/>
                <a:ea typeface="+mn-ea"/>
              </a:rPr>
              <a:t>01.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소프트웨어 융합의 이해</a:t>
            </a:r>
            <a:endParaRPr lang="en-US" altLang="ko-KR" sz="2700" b="1" smtClean="0">
              <a:effectLst/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700" b="1" smtClean="0">
                <a:effectLst/>
                <a:latin typeface="+mn-ea"/>
                <a:ea typeface="+mn-ea"/>
              </a:rPr>
              <a:t>02. </a:t>
            </a:r>
            <a:r>
              <a:rPr lang="ko-KR" altLang="en-US" sz="2700" b="1" smtClean="0">
                <a:effectLst/>
                <a:latin typeface="+mn-ea"/>
                <a:ea typeface="+mn-ea"/>
              </a:rPr>
              <a:t>다양한 학문 분야에서의 소프트웨어 융합</a:t>
            </a:r>
            <a:endParaRPr lang="en-US" altLang="ko-KR" sz="2700" b="1" smtClean="0">
              <a:effectLst/>
              <a:latin typeface="+mn-ea"/>
              <a:ea typeface="+mn-ea"/>
            </a:endParaRPr>
          </a:p>
        </p:txBody>
      </p:sp>
      <p:sp>
        <p:nvSpPr>
          <p:cNvPr id="9" name="제목 9"/>
          <p:cNvSpPr txBox="1">
            <a:spLocks/>
          </p:cNvSpPr>
          <p:nvPr/>
        </p:nvSpPr>
        <p:spPr>
          <a:xfrm>
            <a:off x="1175253" y="4067942"/>
            <a:ext cx="6648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45720" rIns="36000" bIns="45720" rtlCol="0" anchor="ctr">
            <a:spAutoFit/>
          </a:bodyPr>
          <a:lstStyle>
            <a:lvl1pPr marL="0" indent="0" algn="just" defTabSz="914400" rtl="0" eaLnBrk="0" fontAlgn="base" latinLnBrk="1" hangingPunct="0">
              <a:spcBef>
                <a:spcPct val="0"/>
              </a:spcBef>
              <a:spcAft>
                <a:spcPts val="600"/>
              </a:spcAft>
              <a:buFont typeface="+mj-lt"/>
              <a:buNone/>
              <a:defRPr lang="ko-KR" altLang="en-US" sz="2800" b="1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188" indent="-484188" algn="l"/>
            <a:r>
              <a:rPr lang="en-US" altLang="ko-KR" sz="36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36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융합과 문제 해결</a:t>
            </a:r>
            <a:endParaRPr lang="ko-KR" altLang="en-US" sz="36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10"/>
          <p:cNvSpPr txBox="1">
            <a:spLocks/>
          </p:cNvSpPr>
          <p:nvPr/>
        </p:nvSpPr>
        <p:spPr>
          <a:xfrm>
            <a:off x="7964822" y="6305699"/>
            <a:ext cx="1152128" cy="4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</a:t>
            </a:r>
            <a:r>
              <a:rPr lang="ko-KR" altLang="en-US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24~31</a:t>
            </a:r>
            <a:endParaRPr lang="ko-KR" altLang="en-US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627784" y="188640"/>
            <a:ext cx="3852836" cy="3672408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411760" y="1484784"/>
            <a:ext cx="4214810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kumimoji="0" lang="ko-KR" altLang="en-US" sz="4000" b="1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세상을 </a:t>
            </a:r>
            <a:endParaRPr kumimoji="0" lang="en-US" altLang="ko-KR" sz="4000" b="1" smtClean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algn="ctr">
              <a:spcBef>
                <a:spcPts val="0"/>
              </a:spcBef>
              <a:defRPr/>
            </a:pPr>
            <a:r>
              <a:rPr kumimoji="0" lang="ko-KR" altLang="en-US" sz="4000" b="1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변화시키는 </a:t>
            </a:r>
            <a:endParaRPr kumimoji="0" lang="en-US" altLang="ko-KR" sz="4000" b="1" smtClean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algn="ctr">
              <a:spcBef>
                <a:spcPts val="0"/>
              </a:spcBef>
              <a:defRPr/>
            </a:pPr>
            <a:r>
              <a:rPr kumimoji="0" lang="ko-KR" altLang="en-US" sz="4000" b="1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소프트웨어</a:t>
            </a:r>
            <a:endParaRPr kumimoji="0" lang="en-US" altLang="ko-KR" sz="4000" b="1" smtClean="0"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4049364" y="548680"/>
            <a:ext cx="9000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spc="-10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Ⅰ</a:t>
            </a:r>
            <a:endParaRPr kumimoji="0" lang="ko-KR" altLang="en-US" sz="6000" b="1" spc="-10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06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46684" y="3301650"/>
            <a:ext cx="2340000" cy="12784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소단원 </a:t>
            </a:r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02</a:t>
            </a:r>
            <a:endParaRPr lang="ko-KR" altLang="en-US" sz="3200" b="1">
              <a:solidFill>
                <a:schemeClr val="accent1">
                  <a:lumMod val="75000"/>
                </a:schemeClr>
              </a:solidFill>
              <a:effectLst/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3" y="2293538"/>
            <a:ext cx="2340000" cy="8374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소단원 </a:t>
            </a:r>
            <a:r>
              <a:rPr lang="en-US" altLang="ko-KR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</a:rPr>
              <a:t>01</a:t>
            </a:r>
            <a:endParaRPr lang="ko-KR" altLang="en-US" sz="3200" b="1">
              <a:solidFill>
                <a:schemeClr val="accent1">
                  <a:lumMod val="75000"/>
                </a:schemeClr>
              </a:solidFill>
              <a:effectLst/>
              <a:latin typeface="+mn-ea"/>
            </a:endParaRPr>
          </a:p>
        </p:txBody>
      </p:sp>
      <p:sp>
        <p:nvSpPr>
          <p:cNvPr id="29" name="TextBox 28">
            <a:hlinkClick r:id="rId2" action="ppaction://hlinksldjump"/>
          </p:cNvPr>
          <p:cNvSpPr txBox="1"/>
          <p:nvPr/>
        </p:nvSpPr>
        <p:spPr>
          <a:xfrm>
            <a:off x="2952439" y="2300678"/>
            <a:ext cx="5580000" cy="856956"/>
          </a:xfrm>
          <a:prstGeom prst="roundRect">
            <a:avLst>
              <a:gd name="adj" fmla="val 1311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ko-KR" altLang="en-US" sz="3200" b="1">
                <a:effectLst/>
                <a:latin typeface="+mn-ea"/>
              </a:rPr>
              <a:t>소프트웨어 융합의 이해</a:t>
            </a:r>
            <a:endParaRPr lang="en-US" altLang="ko-KR" sz="3200" b="1">
              <a:effectLst/>
              <a:latin typeface="+mn-ea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2950618" y="3320132"/>
            <a:ext cx="5580000" cy="1260000"/>
          </a:xfrm>
          <a:prstGeom prst="roundRect">
            <a:avLst>
              <a:gd name="adj" fmla="val 13110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ko-KR" altLang="en-US" sz="3200" b="1">
                <a:effectLst/>
                <a:latin typeface="+mn-ea"/>
              </a:rPr>
              <a:t>다양한 학문 분야에서의 </a:t>
            </a:r>
            <a:endParaRPr lang="en-US" altLang="ko-KR" sz="3200" b="1" smtClean="0">
              <a:effectLst/>
              <a:latin typeface="+mn-ea"/>
            </a:endParaRPr>
          </a:p>
          <a:p>
            <a:pPr>
              <a:spcBef>
                <a:spcPts val="0"/>
              </a:spcBef>
            </a:pPr>
            <a:r>
              <a:rPr lang="ko-KR" altLang="en-US" sz="3200" b="1" smtClean="0">
                <a:effectLst/>
                <a:latin typeface="+mn-ea"/>
              </a:rPr>
              <a:t>소프트웨어 </a:t>
            </a:r>
            <a:r>
              <a:rPr lang="ko-KR" altLang="en-US" sz="3200" b="1">
                <a:effectLst/>
                <a:latin typeface="+mn-ea"/>
              </a:rPr>
              <a:t>융합</a:t>
            </a:r>
            <a:endParaRPr lang="en-US" altLang="ko-KR" sz="3200" b="1">
              <a:effectLst/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4732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목차 </a:t>
            </a:r>
            <a:r>
              <a:rPr kumimoji="0" lang="en-US" altLang="ko-KR" sz="3200" b="1" spc="-100" smtClean="0">
                <a:solidFill>
                  <a:schemeClr val="bg1"/>
                </a:solidFill>
                <a:effectLst/>
                <a:latin typeface="+mj-ea"/>
              </a:rPr>
              <a:t>Ⅰ-3</a:t>
            </a:r>
            <a:endParaRPr kumimoji="0" lang="ko-KR" altLang="en-US" sz="3200" b="1" spc="-100"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2051721" y="1265948"/>
            <a:ext cx="6491019" cy="883574"/>
          </a:xfrm>
          <a:prstGeom prst="roundRect">
            <a:avLst>
              <a:gd name="adj" fmla="val 131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ko-KR" altLang="en-US" sz="2500" b="1">
                <a:latin typeface="+mn-ea"/>
              </a:rPr>
              <a:t>소프트웨어와 예술이 융합된 </a:t>
            </a:r>
            <a:r>
              <a:rPr lang="ko-KR" altLang="en-US" sz="2500" b="1" smtClean="0">
                <a:latin typeface="+mn-ea"/>
              </a:rPr>
              <a:t>사례에 대해 생각해 보자</a:t>
            </a:r>
            <a:r>
              <a:rPr lang="en-US" altLang="ko-KR" sz="2500" b="1" smtClean="0">
                <a:latin typeface="+mn-ea"/>
              </a:rPr>
              <a:t>.</a:t>
            </a:r>
            <a:endParaRPr lang="en-US" altLang="ko-KR" sz="2500" b="1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5" y="1196752"/>
            <a:ext cx="1274975" cy="88806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" y="4705109"/>
            <a:ext cx="1368151" cy="885663"/>
          </a:xfrm>
          <a:prstGeom prst="rect">
            <a:avLst/>
          </a:prstGeom>
        </p:spPr>
      </p:pic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2051721" y="4722332"/>
            <a:ext cx="6460134" cy="883574"/>
          </a:xfrm>
          <a:prstGeom prst="roundRect">
            <a:avLst>
              <a:gd name="adj" fmla="val 131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  <a:buClr>
                <a:schemeClr val="accent1"/>
              </a:buClr>
            </a:pPr>
            <a:r>
              <a:rPr lang="ko-KR" altLang="en-US" sz="2500" b="1" spc="-140">
                <a:latin typeface="맑은 고딕" pitchFamily="50" charset="-127"/>
              </a:rPr>
              <a:t>소프트웨어 융합으로 대기 오염 문제 해결하기</a:t>
            </a: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518967" y="5877272"/>
            <a:ext cx="799288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000" b="1" spc="-300" smtClean="0">
                <a:effectLst/>
                <a:latin typeface="+mn-ea"/>
                <a:ea typeface="+mn-ea"/>
              </a:rPr>
              <a:t>대단원 정리 및 평가 문제</a:t>
            </a:r>
            <a:endParaRPr lang="ko-KR" altLang="en-US" sz="3000" b="1" spc="-300"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15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622" y="1052736"/>
            <a:ext cx="8100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0" lang="ko-KR" altLang="en-US" sz="3000" b="1" spc="-17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다음을 보고 세상을 변화시킨 소프트웨어에 대해 생각해 보자</a:t>
            </a:r>
            <a:r>
              <a:rPr kumimoji="0" lang="en-US" altLang="ko-KR" sz="3000" b="1" spc="-17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ko-KR" altLang="en-US" sz="3000" b="1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+mn-ea"/>
              </a:rPr>
              <a:t>P. 10</a:t>
            </a:r>
            <a:endParaRPr lang="ko-KR" altLang="en-US" sz="2000"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6" y="2113046"/>
            <a:ext cx="7835472" cy="42997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2"/>
            <a:ext cx="1512168" cy="10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9687"/>
            <a:ext cx="961228" cy="102108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</a:t>
            </a:r>
            <a:r>
              <a:rPr lang="ko-KR" altLang="en-US" sz="32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목표 </a:t>
            </a:r>
            <a:r>
              <a:rPr kumimoji="0" lang="en-US" altLang="ko-KR" sz="3200" b="1" spc="-100" smtClean="0">
                <a:solidFill>
                  <a:schemeClr val="bg1"/>
                </a:solidFill>
                <a:effectLst/>
                <a:latin typeface="+mj-ea"/>
              </a:rPr>
              <a:t>Ⅰ-3</a:t>
            </a:r>
            <a:endParaRPr kumimoji="0" lang="ko-KR" altLang="en-US" sz="3200" b="1" spc="-100"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7544" y="1679667"/>
            <a:ext cx="8136904" cy="3383977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611559" y="2175535"/>
            <a:ext cx="7776865" cy="2462213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marL="358775" indent="-358775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소프트웨어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융합을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통한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해결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사례를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탐색할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수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2800" b="1" spc="-180" smtClean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다양한 학문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분야에서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소프트웨어와의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융합을 통해 문제를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해결하는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방법을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비교</a:t>
            </a:r>
            <a:r>
              <a:rPr lang="en-US" altLang="ko-KR" sz="2800" b="1" spc="-220">
                <a:effectLst/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분석할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수</a:t>
            </a:r>
            <a:r>
              <a:rPr lang="ko-KR" altLang="en-US" sz="2800" b="1" spc="-22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spc="-220" smtClean="0">
                <a:effectLst/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2800" b="1" spc="-22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800" b="1" spc="-22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48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41" y="1052656"/>
            <a:ext cx="833551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kumimoji="0" lang="ko-KR" altLang="en-US" sz="2600" b="1" spc="-17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다음을 보고 소프트웨어와 예술의 융합에 대해 생각해 보자</a:t>
            </a:r>
            <a:r>
              <a:rPr kumimoji="0" lang="en-US" altLang="ko-KR" sz="2600" b="1" spc="-17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ko-KR" altLang="en-US" sz="2600" b="1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+mn-ea"/>
              </a:rPr>
              <a:t>P. 24</a:t>
            </a:r>
            <a:endParaRPr lang="ko-KR" altLang="en-US" sz="2000"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2"/>
            <a:ext cx="1512168" cy="10532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57950"/>
            <a:ext cx="6572455" cy="4867394"/>
          </a:xfrm>
          <a:prstGeom prst="rect">
            <a:avLst/>
          </a:prstGeom>
        </p:spPr>
      </p:pic>
      <p:sp>
        <p:nvSpPr>
          <p:cNvPr id="10" name="텍스트 개체 틀 7"/>
          <p:cNvSpPr txBox="1">
            <a:spLocks/>
          </p:cNvSpPr>
          <p:nvPr/>
        </p:nvSpPr>
        <p:spPr>
          <a:xfrm>
            <a:off x="467544" y="1742693"/>
            <a:ext cx="5256584" cy="1015663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</a:pPr>
            <a:r>
              <a:rPr kumimoji="0" lang="ko-KR" altLang="en-US" sz="2000" spc="-10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인터랙티브 미디어 아트는 소프트웨어 기술과 예술이 </a:t>
            </a:r>
            <a:r>
              <a:rPr kumimoji="0" lang="ko-KR" altLang="en-US" sz="20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만난 미디어 아트</a:t>
            </a:r>
            <a:r>
              <a:rPr kumimoji="0" lang="ko-KR" altLang="en-US" sz="20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에</a:t>
            </a:r>
            <a:r>
              <a:rPr kumimoji="0" lang="ko-KR" altLang="en-US" sz="2000" spc="-10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spc="-100">
                <a:effectLst/>
                <a:latin typeface="맑은 고딕" pitchFamily="50" charset="-127"/>
                <a:ea typeface="맑은 고딕" pitchFamily="50" charset="-127"/>
              </a:rPr>
              <a:t>감상자가 참여하여 </a:t>
            </a:r>
            <a:r>
              <a:rPr kumimoji="0" lang="ko-KR" altLang="en-US" sz="2000" spc="-100" smtClean="0">
                <a:effectLst/>
                <a:latin typeface="맑은 고딕" pitchFamily="50" charset="-127"/>
                <a:ea typeface="맑은 고딕" pitchFamily="50" charset="-127"/>
              </a:rPr>
              <a:t>작품을 </a:t>
            </a:r>
            <a:r>
              <a:rPr kumimoji="0" lang="ko-KR" altLang="en-US" sz="2000" spc="-100">
                <a:effectLst/>
                <a:latin typeface="맑은 고딕" pitchFamily="50" charset="-127"/>
                <a:ea typeface="맑은 고딕" pitchFamily="50" charset="-127"/>
              </a:rPr>
              <a:t>함께 만들어가는 소통 예술이다</a:t>
            </a:r>
            <a:r>
              <a:rPr kumimoji="0" lang="en-US" altLang="ko-KR" sz="2000" spc="-10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000" spc="-10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10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+mn-ea"/>
              </a:rPr>
              <a:t>P. 24</a:t>
            </a:r>
            <a:endParaRPr lang="ko-KR" altLang="en-US" sz="200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87668" y="1610749"/>
            <a:ext cx="631817" cy="64807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46696" y="1484784"/>
            <a:ext cx="7740000" cy="900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10">
                <a:solidFill>
                  <a:schemeClr val="tx1"/>
                </a:solidFill>
                <a:effectLst/>
                <a:latin typeface="+mn-ea"/>
              </a:rPr>
              <a:t>소프트웨어는 또 어떤 분야와 융합될 수 있을까</a:t>
            </a:r>
            <a:r>
              <a:rPr kumimoji="0" lang="en-US" altLang="ko-KR" sz="2800" b="1" spc="-110">
                <a:solidFill>
                  <a:schemeClr val="tx1"/>
                </a:solidFill>
                <a:effectLst/>
                <a:latin typeface="+mn-ea"/>
              </a:rPr>
              <a:t>?</a:t>
            </a:r>
            <a:endParaRPr kumimoji="0" lang="ko-KR" altLang="en-US" sz="2800" b="1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395536" y="2715156"/>
            <a:ext cx="8280000" cy="27340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뉴스에서 자연재해의 영향을 시뮬레이션하는 데 소프트웨어를 사용하는 것을 봤어요</a:t>
            </a:r>
            <a:r>
              <a:rPr kumimoji="0" lang="en-US" altLang="ko-KR" sz="3000" b="1" spc="-16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3000" b="1" spc="-160" smtClean="0">
              <a:solidFill>
                <a:srgbClr val="C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b="1" spc="-12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소프트웨어가 </a:t>
            </a:r>
            <a:r>
              <a:rPr kumimoji="0" lang="ko-KR" altLang="en-US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의료 분야에서 환자의 진료 기록을 관리하고</a:t>
            </a:r>
            <a:r>
              <a:rPr kumimoji="0" lang="en-US" altLang="ko-KR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치료 계획을 </a:t>
            </a:r>
            <a:r>
              <a:rPr kumimoji="0" lang="ko-KR" altLang="en-US" sz="3000" b="1" spc="-12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최적화하는데 활용되는 것을 봤어요</a:t>
            </a:r>
            <a:r>
              <a:rPr kumimoji="0" lang="en-US" altLang="ko-KR" sz="3000" b="1" spc="-12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3000" b="1" spc="-120">
              <a:solidFill>
                <a:srgbClr val="C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2"/>
            <a:ext cx="1512168" cy="10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25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융합의 이해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447109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 융합의 개념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847083" y="1861207"/>
            <a:ext cx="8000157" cy="399083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소프트웨어 융합이란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?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소프트웨어를 사용해 기존의 </a:t>
            </a:r>
            <a:r>
              <a:rPr kumimoji="0" lang="ko-KR" altLang="en-US" sz="3000" spc="-19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산업을 확장하거나 문제를 해결하여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고부가 가치를 </a:t>
            </a:r>
            <a:r>
              <a:rPr kumimoji="0" lang="ko-KR" altLang="en-US" sz="3000" spc="-19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창출하는 것</a:t>
            </a:r>
            <a:endParaRPr kumimoji="0" lang="en-US" altLang="ko-KR" sz="30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>
                <a:effectLst/>
                <a:latin typeface="맑은 고딕" pitchFamily="50" charset="-127"/>
                <a:ea typeface="맑은 고딕" pitchFamily="50" charset="-127"/>
              </a:rPr>
              <a:t>융합의 핵심 → 단순히 기존 요소의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혼합 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(X) </a:t>
            </a:r>
          </a:p>
          <a:p>
            <a:pPr algn="just">
              <a:lnSpc>
                <a:spcPts val="4000"/>
              </a:lnSpc>
              <a:spcBef>
                <a:spcPts val="600"/>
              </a:spcBef>
            </a:pPr>
            <a:r>
              <a:rPr kumimoji="0" lang="en-US" altLang="ko-KR" sz="3000" spc="-19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각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분야의 경계를 허물어 새로운 가치 창출 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(O)</a:t>
            </a:r>
          </a:p>
          <a:p>
            <a:pPr marL="179388" indent="-179388" algn="just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다양한 분야에서 소프트웨어 융합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ts val="4000"/>
              </a:lnSpc>
              <a:spcBef>
                <a:spcPts val="600"/>
              </a:spcBef>
            </a:pPr>
            <a:r>
              <a:rPr kumimoji="0" lang="en-US" altLang="ko-KR" sz="3000" spc="-19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→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새로운 가치 창출 및 직면한 복잡한 문제 해결</a:t>
            </a:r>
            <a:endParaRPr kumimoji="0" lang="en-US" altLang="ko-KR" sz="3000" spc="-19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5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26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융합의 이해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02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57695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 융합의</a:t>
            </a:r>
            <a:r>
              <a:rPr kumimoji="0" lang="en-US" altLang="ko-KR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범위와 사례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395536" y="1700808"/>
            <a:ext cx="8392567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600" spc="-190" smtClean="0">
                <a:effectLst/>
                <a:latin typeface="맑은 고딕" pitchFamily="50" charset="-127"/>
                <a:ea typeface="맑은 고딕" pitchFamily="50" charset="-127"/>
              </a:rPr>
              <a:t>소프트웨어 융합은 매우 광범위하고 다양한 산업 분야에 적용</a:t>
            </a:r>
            <a:endParaRPr kumimoji="0" lang="en-US" altLang="ko-KR" sz="26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70162"/>
            <a:ext cx="8856984" cy="386715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059832" y="6237312"/>
            <a:ext cx="4536504" cy="430887"/>
            <a:chOff x="971600" y="5913241"/>
            <a:chExt cx="4536504" cy="430887"/>
          </a:xfrm>
        </p:grpSpPr>
        <p:sp>
          <p:nvSpPr>
            <p:cNvPr id="14" name="직사각형 20"/>
            <p:cNvSpPr>
              <a:spLocks noChangeArrowheads="1"/>
            </p:cNvSpPr>
            <p:nvPr/>
          </p:nvSpPr>
          <p:spPr bwMode="auto">
            <a:xfrm>
              <a:off x="971600" y="5913241"/>
              <a:ext cx="4536504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2200" spc="-70" smtClean="0">
                  <a:effectLst/>
                  <a:latin typeface="+mn-ea"/>
                  <a:ea typeface="+mn-ea"/>
                </a:rPr>
                <a:t>   소프트웨어 융합의 범위</a:t>
              </a:r>
              <a:endParaRPr lang="ko-KR" altLang="en-US" sz="2200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0" y="6003358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2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26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융합의 이해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02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57695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 융합의</a:t>
            </a:r>
            <a:r>
              <a:rPr kumimoji="0" lang="en-US" altLang="ko-KR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범위와 사례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323528" y="1651660"/>
            <a:ext cx="8644908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400" spc="-190" smtClean="0">
                <a:effectLst/>
                <a:latin typeface="맑은 고딕" pitchFamily="50" charset="-127"/>
                <a:ea typeface="맑은 고딕" pitchFamily="50" charset="-127"/>
              </a:rPr>
              <a:t>다양한 소프트웨어 기술을 기반으로 한 대표적 사례 </a:t>
            </a:r>
            <a:r>
              <a:rPr kumimoji="0" lang="en-US" altLang="ko-KR" sz="2400" spc="-190" smtClean="0">
                <a:effectLst/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2400" spc="-190">
                <a:effectLst/>
                <a:latin typeface="맑은 고딕" pitchFamily="50" charset="-127"/>
                <a:ea typeface="맑은 고딕" pitchFamily="50" charset="-127"/>
              </a:rPr>
              <a:t> 커넥티드 </a:t>
            </a:r>
            <a:r>
              <a:rPr kumimoji="0" lang="ko-KR" altLang="en-US" sz="2400" spc="-190" smtClean="0">
                <a:effectLst/>
                <a:latin typeface="맑은 고딕" pitchFamily="50" charset="-127"/>
                <a:ea typeface="맑은 고딕" pitchFamily="50" charset="-127"/>
              </a:rPr>
              <a:t>카</a:t>
            </a:r>
            <a:endParaRPr kumimoji="0" lang="en-US" altLang="ko-KR" sz="24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008267" y="6237312"/>
            <a:ext cx="7848872" cy="430887"/>
            <a:chOff x="971600" y="5913241"/>
            <a:chExt cx="7848872" cy="430887"/>
          </a:xfrm>
        </p:grpSpPr>
        <p:sp>
          <p:nvSpPr>
            <p:cNvPr id="14" name="직사각형 20"/>
            <p:cNvSpPr>
              <a:spLocks noChangeArrowheads="1"/>
            </p:cNvSpPr>
            <p:nvPr/>
          </p:nvSpPr>
          <p:spPr bwMode="auto">
            <a:xfrm>
              <a:off x="971600" y="5913241"/>
              <a:ext cx="7848872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2200" spc="-70" smtClean="0">
                  <a:effectLst/>
                  <a:latin typeface="+mn-ea"/>
                  <a:ea typeface="+mn-ea"/>
                </a:rPr>
                <a:t>   </a:t>
              </a:r>
              <a:r>
                <a:rPr lang="ko-KR" altLang="en-US" sz="2200" spc="-70">
                  <a:effectLst/>
                  <a:latin typeface="+mn-ea"/>
                  <a:ea typeface="+mn-ea"/>
                </a:rPr>
                <a:t> </a:t>
              </a:r>
              <a:r>
                <a:rPr lang="en-US" altLang="ko-KR" sz="2200" spc="-70" smtClean="0">
                  <a:effectLst/>
                  <a:latin typeface="+mn-ea"/>
                  <a:ea typeface="+mn-ea"/>
                </a:rPr>
                <a:t>[</a:t>
              </a:r>
              <a:r>
                <a:rPr lang="ko-KR" altLang="en-US" sz="2200" spc="-70" smtClean="0">
                  <a:effectLst/>
                  <a:latin typeface="+mn-ea"/>
                  <a:ea typeface="+mn-ea"/>
                </a:rPr>
                <a:t>그림 </a:t>
              </a:r>
              <a:r>
                <a:rPr lang="en-US" altLang="ko-KR" sz="2200" spc="-70" smtClean="0">
                  <a:effectLst/>
                  <a:latin typeface="+mn-ea"/>
                  <a:ea typeface="+mn-ea"/>
                </a:rPr>
                <a:t>1-3] </a:t>
              </a:r>
              <a:r>
                <a:rPr lang="ko-KR" altLang="en-US" sz="2200" spc="-70">
                  <a:effectLst/>
                  <a:latin typeface="+mn-ea"/>
                  <a:ea typeface="+mn-ea"/>
                </a:rPr>
                <a:t>커넥티드 카에서 찾을 수 있는 소프트웨어 융합</a:t>
              </a:r>
              <a:endParaRPr lang="ko-KR" altLang="en-US" sz="2200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0" y="6003358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64" y="2313558"/>
            <a:ext cx="867807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27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 융합의 이해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02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57695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 융합의</a:t>
            </a:r>
            <a:r>
              <a:rPr kumimoji="0" lang="en-US" altLang="ko-KR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범위와 사례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83568" y="6279960"/>
            <a:ext cx="2555621" cy="400110"/>
            <a:chOff x="989530" y="5929303"/>
            <a:chExt cx="2555621" cy="400110"/>
          </a:xfrm>
        </p:grpSpPr>
        <p:sp>
          <p:nvSpPr>
            <p:cNvPr id="14" name="직사각형 20"/>
            <p:cNvSpPr>
              <a:spLocks noChangeArrowheads="1"/>
            </p:cNvSpPr>
            <p:nvPr/>
          </p:nvSpPr>
          <p:spPr bwMode="auto">
            <a:xfrm>
              <a:off x="989530" y="5929303"/>
              <a:ext cx="255562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2000" spc="-70" smtClean="0">
                  <a:effectLst/>
                  <a:latin typeface="+mn-ea"/>
                  <a:ea typeface="+mn-ea"/>
                </a:rPr>
                <a:t>   </a:t>
              </a:r>
              <a:r>
                <a:rPr lang="ko-KR" altLang="en-US" sz="2000" spc="-70">
                  <a:effectLst/>
                  <a:latin typeface="+mn-ea"/>
                  <a:ea typeface="+mn-ea"/>
                </a:rPr>
                <a:t> </a:t>
              </a:r>
              <a:r>
                <a:rPr lang="ko-KR" altLang="en-US" sz="2000" spc="-70" smtClean="0">
                  <a:effectLst/>
                  <a:latin typeface="+mn-ea"/>
                  <a:ea typeface="+mn-ea"/>
                </a:rPr>
                <a:t>스마트 쓰레기통 </a:t>
              </a:r>
              <a:endParaRPr lang="ko-KR" altLang="en-US" sz="2000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0" y="6003358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957" y="1763984"/>
            <a:ext cx="864096" cy="829807"/>
          </a:xfrm>
          <a:prstGeom prst="rect">
            <a:avLst/>
          </a:prstGeom>
        </p:spPr>
      </p:pic>
      <p:sp>
        <p:nvSpPr>
          <p:cNvPr id="19" name="텍스트 개체 틀 7"/>
          <p:cNvSpPr txBox="1">
            <a:spLocks/>
          </p:cNvSpPr>
          <p:nvPr/>
        </p:nvSpPr>
        <p:spPr>
          <a:xfrm>
            <a:off x="107504" y="1794761"/>
            <a:ext cx="3558799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500" smtClean="0">
                <a:solidFill>
                  <a:srgbClr val="00B050"/>
                </a:solidFill>
                <a:effectLst/>
              </a:rPr>
              <a:t>➊</a:t>
            </a:r>
            <a:r>
              <a:rPr lang="ko-KR" altLang="en-US" sz="2800" smtClean="0">
                <a:solidFill>
                  <a:srgbClr val="C00000"/>
                </a:solidFill>
                <a:effectLst/>
              </a:rPr>
              <a:t> </a:t>
            </a:r>
            <a:r>
              <a:rPr kumimoji="0" lang="ko-KR" altLang="en-US" sz="2500" b="1" spc="-160">
                <a:effectLst/>
                <a:latin typeface="맑은 고딕" pitchFamily="50" charset="-127"/>
                <a:ea typeface="맑은 고딕" pitchFamily="50" charset="-127"/>
              </a:rPr>
              <a:t>지역 사회의 문제를 </a:t>
            </a:r>
            <a:r>
              <a:rPr kumimoji="0" lang="en-US" altLang="ko-KR" sz="2500" b="1" spc="-16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500" b="1" spc="-160" smtClean="0">
                <a:effectLst/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0" lang="ko-KR" altLang="en-US" sz="2500" b="1" spc="-160" smtClean="0">
                <a:effectLst/>
                <a:latin typeface="맑은 고딕" pitchFamily="50" charset="-127"/>
                <a:ea typeface="맑은 고딕" pitchFamily="50" charset="-127"/>
              </a:rPr>
              <a:t>해결한 </a:t>
            </a:r>
            <a:r>
              <a:rPr kumimoji="0" lang="ko-KR" altLang="en-US" sz="2500" b="1" spc="-160">
                <a:effectLst/>
                <a:latin typeface="맑은 고딕" pitchFamily="50" charset="-127"/>
                <a:ea typeface="맑은 고딕" pitchFamily="50" charset="-127"/>
              </a:rPr>
              <a:t>사례</a:t>
            </a:r>
            <a:endParaRPr kumimoji="0" lang="en-US" altLang="ko-KR" sz="2500" b="1" spc="-16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792977"/>
            <a:ext cx="2438774" cy="3405361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5580112" y="6269250"/>
            <a:ext cx="1704641" cy="400110"/>
            <a:chOff x="971600" y="5913241"/>
            <a:chExt cx="1704641" cy="400110"/>
          </a:xfrm>
        </p:grpSpPr>
        <p:sp>
          <p:nvSpPr>
            <p:cNvPr id="21" name="직사각형 20"/>
            <p:cNvSpPr>
              <a:spLocks noChangeArrowheads="1"/>
            </p:cNvSpPr>
            <p:nvPr/>
          </p:nvSpPr>
          <p:spPr bwMode="auto">
            <a:xfrm>
              <a:off x="971600" y="5913241"/>
              <a:ext cx="170464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2000" spc="-70" smtClean="0">
                  <a:effectLst/>
                  <a:latin typeface="+mn-ea"/>
                  <a:ea typeface="+mn-ea"/>
                </a:rPr>
                <a:t>   </a:t>
              </a:r>
              <a:r>
                <a:rPr lang="ko-KR" altLang="en-US" sz="2000" spc="-70">
                  <a:effectLst/>
                  <a:latin typeface="+mn-ea"/>
                  <a:ea typeface="+mn-ea"/>
                </a:rPr>
                <a:t> </a:t>
              </a:r>
              <a:r>
                <a:rPr lang="ko-KR" altLang="en-US" sz="2000" spc="-70" smtClean="0">
                  <a:effectLst/>
                  <a:latin typeface="+mn-ea"/>
                  <a:ea typeface="+mn-ea"/>
                </a:rPr>
                <a:t>어그 테크</a:t>
              </a:r>
              <a:endParaRPr lang="ko-KR" altLang="en-US" sz="2000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0" y="6003358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746" y="2895790"/>
            <a:ext cx="5850750" cy="3269514"/>
          </a:xfrm>
          <a:prstGeom prst="rect">
            <a:avLst/>
          </a:prstGeom>
        </p:spPr>
      </p:pic>
      <p:sp>
        <p:nvSpPr>
          <p:cNvPr id="24" name="텍스트 개체 틀 7"/>
          <p:cNvSpPr txBox="1">
            <a:spLocks/>
          </p:cNvSpPr>
          <p:nvPr/>
        </p:nvSpPr>
        <p:spPr>
          <a:xfrm>
            <a:off x="5076056" y="1763984"/>
            <a:ext cx="3528392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>
                <a:solidFill>
                  <a:srgbClr val="00B050"/>
                </a:solidFill>
                <a:effectLst/>
                <a:sym typeface="Wingdings" panose="05000000000000000000" pitchFamily="2" charset="2"/>
              </a:rPr>
              <a:t></a:t>
            </a:r>
            <a:r>
              <a:rPr lang="ko-KR" altLang="en-US" sz="2800" smtClean="0">
                <a:solidFill>
                  <a:srgbClr val="C00000"/>
                </a:solidFill>
                <a:effectLst/>
              </a:rPr>
              <a:t> </a:t>
            </a:r>
            <a:r>
              <a:rPr kumimoji="0" lang="ko-KR" altLang="en-US" sz="2500" b="1" spc="-160" smtClean="0">
                <a:effectLst/>
                <a:latin typeface="맑은 고딕" pitchFamily="50" charset="-127"/>
                <a:ea typeface="맑은 고딕" pitchFamily="50" charset="-127"/>
              </a:rPr>
              <a:t>농업 분야의 </a:t>
            </a:r>
            <a:r>
              <a:rPr kumimoji="0" lang="ko-KR" altLang="en-US" sz="2500" b="1" spc="-160">
                <a:effectLst/>
                <a:latin typeface="맑은 고딕" pitchFamily="50" charset="-127"/>
                <a:ea typeface="맑은 고딕" pitchFamily="50" charset="-127"/>
              </a:rPr>
              <a:t>문제를 해결한 사례</a:t>
            </a:r>
            <a:endParaRPr kumimoji="0" lang="en-US" altLang="ko-KR" sz="2500" b="1" spc="-16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8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28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680308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30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학문 분야에서의 소프트웨어 융합</a:t>
            </a:r>
            <a:endParaRPr lang="en-US" altLang="ko-KR" sz="30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36888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spc="-15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인문 분야와의 융합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847083" y="1861207"/>
            <a:ext cx="8000157" cy="3836948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 기술 </a:t>
            </a:r>
            <a:r>
              <a:rPr kumimoji="0" lang="en-US" altLang="ko-KR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+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인문학 </a:t>
            </a:r>
            <a:endParaRPr kumimoji="0" lang="en-US" altLang="ko-KR" sz="30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en-US" altLang="ko-KR" sz="3000" spc="-19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→ 새로운 연구 및 창작 방법 모색 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디지털 인문학은 체험하고 느낄 수 있는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증강 현실과 </a:t>
            </a:r>
            <a:r>
              <a:rPr kumimoji="0" lang="en-US" altLang="ko-KR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3D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영상 등 활용</a:t>
            </a:r>
            <a:endParaRPr kumimoji="0" lang="en-US" altLang="ko-KR" sz="30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생동감 있는 콘텐츠 창조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인공지능으로 손상된 비문 복원 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증강 현실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디지털 기술로 황룡사 일부 복원 </a:t>
            </a:r>
            <a:endParaRPr kumimoji="0" lang="en-US" altLang="ko-KR" sz="3000" spc="-190">
              <a:solidFill>
                <a:srgbClr val="00B05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53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28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680308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30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학문 분야에서의 소프트웨어 융합</a:t>
            </a:r>
            <a:endParaRPr lang="en-US" altLang="ko-KR" sz="30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02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36888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spc="-150" noProof="0" smtClean="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사회</a:t>
            </a:r>
            <a:r>
              <a:rPr kumimoji="0" lang="ko-KR" altLang="en-US" sz="3200" b="1" spc="-150" smtClean="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 </a:t>
            </a:r>
            <a:r>
              <a:rPr kumimoji="0" lang="ko-KR" altLang="en-US" sz="3200" b="1" spc="-15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분야와의 융합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847083" y="1861207"/>
            <a:ext cx="8000157" cy="3247043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디지털 사회 과학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사회적 상호작용 연구 </a:t>
            </a:r>
            <a:endParaRPr kumimoji="0" lang="en-US" altLang="ko-KR" sz="30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데이터 저널리즘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 정보를 수집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분석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시각화하여 복잡한 사회적 현상을 이해하고 전달</a:t>
            </a:r>
            <a:endParaRPr kumimoji="0" lang="en-US" altLang="ko-KR" sz="3000" spc="-19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정책 수립 및 뉴스 콘텐츠에 사용  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모바일 빅데이터를 기반으로 한 유동인구 지도 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인구 이동 시뮬레이션</a:t>
            </a:r>
            <a:endParaRPr kumimoji="0" lang="en-US" altLang="ko-KR" sz="3000" spc="-190">
              <a:solidFill>
                <a:srgbClr val="00B05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66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29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646645" cy="69806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35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30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0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</a:t>
            </a:r>
            <a:r>
              <a:rPr lang="ko-KR" altLang="en-US" sz="30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학문 분야에서의 소프트웨어 융합</a:t>
            </a:r>
            <a:endParaRPr lang="en-US" altLang="ko-KR" sz="30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03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36888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spc="-150" smtClean="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과학 </a:t>
            </a:r>
            <a:r>
              <a:rPr kumimoji="0" lang="ko-KR" altLang="en-US" sz="3200" b="1" spc="-15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분야와의 융합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847083" y="1861207"/>
            <a:ext cx="8000157" cy="376000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 기술 </a:t>
            </a:r>
            <a:r>
              <a:rPr kumimoji="0" lang="en-US" altLang="ko-KR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+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과학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→ 인간이 계산하기 힘든 문제나 이해하기 어려운 내용 해결 </a:t>
            </a:r>
            <a:endParaRPr kumimoji="0" lang="en-US" altLang="ko-KR" sz="30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생물 정보학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생명체 유전 정보를 컴퓨터로 분석하여 유전자 변이와 질병 연구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의료 분야에 인공지능 활용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단백질 구조를 빠르게 예측하여 질병 문제 해결 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희귀병 진단 </a:t>
            </a:r>
            <a:r>
              <a:rPr kumimoji="0" lang="en-US" altLang="ko-KR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3000" spc="-190" smtClean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</a:rPr>
              <a:t> 뇌 영역의 소통 방법 분석 </a:t>
            </a:r>
            <a:endParaRPr kumimoji="0" lang="en-US" altLang="ko-KR" sz="3000" spc="-190">
              <a:solidFill>
                <a:srgbClr val="00B05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3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+mn-ea"/>
              </a:rPr>
              <a:t>P. 10</a:t>
            </a:r>
            <a:endParaRPr lang="ko-KR" altLang="en-US" sz="200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87668" y="1610749"/>
            <a:ext cx="631817" cy="64807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46696" y="1484784"/>
            <a:ext cx="7740000" cy="900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100" b="1" spc="-110" smtClean="0">
                <a:solidFill>
                  <a:schemeClr val="tx1"/>
                </a:solidFill>
                <a:effectLst/>
                <a:latin typeface="+mn-ea"/>
              </a:rPr>
              <a:t>소프트웨어 사용 후 어떤 점이 좋아졌나요</a:t>
            </a:r>
            <a:r>
              <a:rPr kumimoji="0" lang="en-US" altLang="ko-KR" sz="3100" b="1" spc="-110" smtClean="0">
                <a:solidFill>
                  <a:schemeClr val="tx1"/>
                </a:solidFill>
                <a:effectLst/>
                <a:latin typeface="+mn-ea"/>
              </a:rPr>
              <a:t>?</a:t>
            </a:r>
            <a:endParaRPr kumimoji="0" lang="ko-KR" altLang="en-US" sz="3100" b="1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395536" y="2636912"/>
            <a:ext cx="8280000" cy="15868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소프트웨어의 발전으로 다양한 정보로의 접근성이 크게 향상되었고</a:t>
            </a:r>
            <a:r>
              <a:rPr kumimoji="0" lang="en-US" altLang="ko-KR" sz="30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의사소통이 훨씬 편리해진 것 같아요</a:t>
            </a:r>
            <a:r>
              <a:rPr kumimoji="0" lang="en-US" altLang="ko-KR" sz="3000" b="1" spc="-160" smtClean="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3000" b="1" spc="-120">
              <a:solidFill>
                <a:srgbClr val="C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2"/>
            <a:ext cx="1512168" cy="10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29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646645" cy="69806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z="35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30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000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</a:t>
            </a:r>
            <a:r>
              <a:rPr lang="ko-KR" altLang="en-US" sz="300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학문 분야에서의 소프트웨어 융합</a:t>
            </a:r>
            <a:endParaRPr lang="en-US" altLang="ko-KR" sz="300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04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36888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3200" b="1" spc="-150" noProof="0" smtClean="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예술</a:t>
            </a:r>
            <a:r>
              <a:rPr kumimoji="0" lang="ko-KR" altLang="en-US" sz="3200" b="1" spc="-150" smtClean="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 </a:t>
            </a:r>
            <a:r>
              <a:rPr kumimoji="0" lang="ko-KR" altLang="en-US" sz="3200" b="1" spc="-150">
                <a:solidFill>
                  <a:srgbClr val="C00000"/>
                </a:solidFill>
                <a:effectLst/>
                <a:latin typeface="맑은 고딕"/>
                <a:ea typeface="맑은 고딕"/>
              </a:rPr>
              <a:t>분야와의 융합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847083" y="1861207"/>
            <a:ext cx="8000157" cy="4196020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 기술 </a:t>
            </a:r>
            <a:r>
              <a:rPr kumimoji="0" lang="en-US" altLang="ko-KR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+ </a:t>
            </a: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예술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→ 새로운 시각적 표현 방식 창조 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관객과 상호작용하는 예술 경험 제공</a:t>
            </a:r>
            <a:endParaRPr kumimoji="0" lang="en-US" altLang="ko-KR" sz="3000" spc="-190" smtClean="0">
              <a:solidFill>
                <a:schemeClr val="accent1">
                  <a:lumMod val="7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디지털 예술 분야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프로그래밍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그래픽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음향 디자인 등의 소프트웨어 활용 </a:t>
            </a:r>
            <a:endParaRPr kumimoji="0" lang="en-US" altLang="ko-KR" sz="3000" spc="-19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인터랙티브 아트 분야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관람자가 몸을 움직이면 작품이 반응하는 소프트웨어 사용</a:t>
            </a:r>
            <a:endParaRPr kumimoji="0" lang="en-US" altLang="ko-KR" sz="3000" spc="-19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ko-KR" altLang="en-US" sz="3000" spc="-19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블록체인 기술과 융합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예술작품의 소유권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거래 내역 관리 </a:t>
            </a:r>
            <a:r>
              <a:rPr kumimoji="0" lang="en-US" altLang="ko-KR" sz="3000" spc="-190" smtClean="0">
                <a:effectLst/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저작권 문제 해결 </a:t>
            </a:r>
            <a:endParaRPr kumimoji="0" lang="en-US" altLang="ko-KR" sz="3000" spc="-19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9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30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595179" y="989693"/>
            <a:ext cx="8352928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300" spc="-140">
                <a:effectLst/>
                <a:latin typeface="맑은 고딕" pitchFamily="50" charset="-127"/>
                <a:ea typeface="맑은 고딕" pitchFamily="50" charset="-127"/>
              </a:rPr>
              <a:t>  대기 오염과 관련된 다양한 문제를 살펴본 후 </a:t>
            </a:r>
            <a:r>
              <a:rPr kumimoji="0" lang="ko-KR" altLang="en-US" sz="2300" spc="-14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소프트웨어 융합으로 문제 해결한 </a:t>
            </a:r>
            <a:r>
              <a:rPr kumimoji="0" lang="ko-KR" altLang="en-US" sz="2300" spc="-140" smtClean="0">
                <a:solidFill>
                  <a:schemeClr val="accent1">
                    <a:lumMod val="7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사례와 장점</a:t>
            </a:r>
            <a:r>
              <a:rPr kumimoji="0" lang="ko-KR" altLang="en-US" sz="2300" spc="-140" smtClean="0">
                <a:effectLst/>
                <a:latin typeface="맑은 고딕" pitchFamily="50" charset="-127"/>
                <a:ea typeface="맑은 고딕" pitchFamily="50" charset="-127"/>
              </a:rPr>
              <a:t>을 </a:t>
            </a:r>
            <a:r>
              <a:rPr kumimoji="0" lang="ko-KR" altLang="en-US" sz="2300" spc="-140">
                <a:effectLst/>
                <a:latin typeface="맑은 고딕" pitchFamily="50" charset="-127"/>
                <a:ea typeface="맑은 고딕" pitchFamily="50" charset="-127"/>
              </a:rPr>
              <a:t>조사해 보자</a:t>
            </a:r>
            <a:r>
              <a:rPr kumimoji="0" lang="en-US" altLang="ko-KR" sz="2300" spc="-14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23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sp>
        <p:nvSpPr>
          <p:cNvPr id="13" name="텍스트 개체 틀 7"/>
          <p:cNvSpPr txBox="1">
            <a:spLocks/>
          </p:cNvSpPr>
          <p:nvPr/>
        </p:nvSpPr>
        <p:spPr>
          <a:xfrm>
            <a:off x="1691680" y="204900"/>
            <a:ext cx="6267702" cy="544188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400" b="1" spc="-140" smtClean="0">
                <a:effectLst/>
                <a:latin typeface="맑은 고딕" pitchFamily="50" charset="-127"/>
                <a:ea typeface="맑은 고딕" pitchFamily="50" charset="-127"/>
              </a:rPr>
              <a:t>소프트웨어 융합으로 대기 오염 문제 해결하기</a:t>
            </a:r>
            <a:endParaRPr kumimoji="0" lang="en-US" altLang="ko-KR" sz="24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24000" cy="2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2915816" y="6453336"/>
            <a:ext cx="4248472" cy="369332"/>
            <a:chOff x="989530" y="5929303"/>
            <a:chExt cx="4248472" cy="369332"/>
          </a:xfrm>
        </p:grpSpPr>
        <p:sp>
          <p:nvSpPr>
            <p:cNvPr id="19" name="직사각형 20"/>
            <p:cNvSpPr>
              <a:spLocks noChangeArrowheads="1"/>
            </p:cNvSpPr>
            <p:nvPr/>
          </p:nvSpPr>
          <p:spPr bwMode="auto">
            <a:xfrm>
              <a:off x="989530" y="5929303"/>
              <a:ext cx="424847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295275" indent="-295275">
                <a:spcBef>
                  <a:spcPts val="0"/>
                </a:spcBef>
                <a:defRPr/>
              </a:pPr>
              <a:r>
                <a:rPr lang="ko-KR" altLang="en-US" sz="1600" spc="-70" smtClean="0">
                  <a:effectLst/>
                  <a:latin typeface="+mn-ea"/>
                  <a:ea typeface="+mn-ea"/>
                </a:rPr>
                <a:t>   </a:t>
              </a:r>
              <a:r>
                <a:rPr lang="ko-KR" altLang="en-US" sz="1600" spc="-70">
                  <a:effectLst/>
                  <a:latin typeface="+mn-ea"/>
                  <a:ea typeface="+mn-ea"/>
                </a:rPr>
                <a:t> </a:t>
              </a:r>
              <a:r>
                <a:rPr lang="en-US" altLang="ko-KR" sz="1600" b="1" spc="-7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n-ea"/>
                  <a:ea typeface="+mn-ea"/>
                </a:rPr>
                <a:t>[</a:t>
              </a:r>
              <a:r>
                <a:rPr lang="ko-KR" altLang="en-US" sz="1600" b="1" spc="-7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n-ea"/>
                  <a:ea typeface="+mn-ea"/>
                </a:rPr>
                <a:t>그림 </a:t>
              </a:r>
              <a:r>
                <a:rPr lang="en-US" altLang="ko-KR" sz="1600" b="1" spc="-7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n-ea"/>
                  <a:ea typeface="+mn-ea"/>
                </a:rPr>
                <a:t>1-4] </a:t>
              </a:r>
              <a:r>
                <a:rPr lang="ko-KR" altLang="en-US" sz="1800" b="1" spc="-70">
                  <a:effectLst/>
                  <a:latin typeface="+mn-ea"/>
                  <a:ea typeface="+mn-ea"/>
                </a:rPr>
                <a:t>대기 오염 관련 키워드</a:t>
              </a:r>
              <a:endParaRPr lang="ko-KR" altLang="en-US" sz="1800" b="1" dirty="0">
                <a:effectLst/>
                <a:latin typeface="+mn-ea"/>
                <a:ea typeface="+mn-ea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31" y="5964700"/>
              <a:ext cx="234476" cy="23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060848"/>
            <a:ext cx="5899204" cy="43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effectLst/>
                <a:latin typeface="맑은 고딕" panose="020B0503020000020004" pitchFamily="50" charset="-127"/>
              </a:rPr>
              <a:t>P. </a:t>
            </a:r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</a:rPr>
              <a:t>30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-60736"/>
            <a:ext cx="1622678" cy="1050429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72379"/>
              </p:ext>
            </p:extLst>
          </p:nvPr>
        </p:nvGraphicFramePr>
        <p:xfrm>
          <a:off x="324324" y="3373760"/>
          <a:ext cx="8460606" cy="27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684"/>
                <a:gridCol w="4140922"/>
              </a:tblGrid>
              <a:tr h="2946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해결 사례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소프트웨어 융합의 장점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1136"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정밀 센서로 수집된 실시간 대기질 데이터를 빌딩 외벽에 시각적으로 구현한다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24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ko-KR" altLang="en-US" sz="2200"/>
                    </a:p>
                  </a:txBody>
                  <a:tcPr marL="36000" marR="36000" marT="46800" marB="46800"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시각화된 정보로 대기 오염에 관한 대중의 인식을 높이고 대기 오염을 줄이는 데 참여를 유도할 수 있다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000"/>
                    </a:p>
                  </a:txBody>
                  <a:tcPr marL="36000" marR="36000" marT="46800" marB="4680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2" y="3861048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5" y="3855866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26369" y="4841284"/>
            <a:ext cx="4345632" cy="1107996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en-US" altLang="ko-KR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IoT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센서와 소프트웨어를 사용하여 농작물의 건강 상태와 토양 수분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영양 상태를 실시간 모니터링한다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718315" y="4814026"/>
            <a:ext cx="4030149" cy="1107996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ko-KR" altLang="en-US" sz="2200" b="1" spc="-260" smtClean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모니터링과 데이터 분석 소프트웨어로 농작물의 최적 상태를 유지하고 수확량과 품질을 향상시킨다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2200" b="1" spc="-260" smtClean="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812360" y="6309320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1691680" y="204900"/>
            <a:ext cx="6267702" cy="544188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kumimoji="0" lang="ko-KR" altLang="en-US" sz="2400" b="1" spc="-140" smtClean="0">
                <a:effectLst/>
                <a:latin typeface="맑은 고딕" pitchFamily="50" charset="-127"/>
                <a:ea typeface="맑은 고딕" pitchFamily="50" charset="-127"/>
              </a:rPr>
              <a:t>소프트웨어 융합으로 대기 오염 문제 해결하기</a:t>
            </a:r>
            <a:endParaRPr kumimoji="0" lang="en-US" altLang="ko-KR" sz="2400" b="1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73664"/>
              </p:ext>
            </p:extLst>
          </p:nvPr>
        </p:nvGraphicFramePr>
        <p:xfrm>
          <a:off x="323099" y="1298238"/>
          <a:ext cx="8460606" cy="177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606"/>
              </a:tblGrid>
              <a:tr h="368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mtClean="0">
                          <a:solidFill>
                            <a:schemeClr val="tx1"/>
                          </a:solidFill>
                        </a:rPr>
                        <a:t>설정한 문제</a:t>
                      </a:r>
                      <a:endParaRPr lang="ko-KR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2322">
                <a:tc>
                  <a:txBody>
                    <a:bodyPr/>
                    <a:lstStyle/>
                    <a:p>
                      <a:pPr marL="270000" indent="-270000" algn="just" latinLnBrk="1"/>
                      <a:r>
                        <a:rPr lang="ko-KR" altLang="en-US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도시의 대기 오염도를 직관적으로 확인하기 어렵다</a:t>
                      </a:r>
                      <a:r>
                        <a:rPr lang="en-US" altLang="ko-KR" sz="2000" b="0" kern="1200" spc="-200" baseline="0" smtClean="0">
                          <a:solidFill>
                            <a:srgbClr val="6D6E7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ko-KR" altLang="en-US" sz="2200"/>
                    </a:p>
                  </a:txBody>
                  <a:tcPr marL="36000" marR="36000" marT="46800" marB="468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7" y="1785525"/>
            <a:ext cx="216000" cy="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348524" y="2137045"/>
            <a:ext cx="8399940" cy="769441"/>
          </a:xfrm>
          <a:prstGeom prst="rect">
            <a:avLst/>
          </a:prstGeom>
        </p:spPr>
        <p:txBody>
          <a:bodyPr wrap="square" lIns="36000" rIns="36000" anchor="t">
            <a:spAutoFit/>
          </a:bodyPr>
          <a:lstStyle/>
          <a:p>
            <a:pPr algn="just">
              <a:spcBef>
                <a:spcPts val="0"/>
              </a:spcBef>
            </a:pP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농업에 필요한 자원의 낭비 및 식량 낭비 문제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농작물 생산 노동력 문제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농산물 유통 관리 등의 문제를 해결하고 농업의 효율성을 높인다</a:t>
            </a:r>
            <a:r>
              <a:rPr kumimoji="0" lang="en-US" altLang="ko-KR" sz="2200" b="1" spc="-26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0" grpId="0"/>
      <p:bldP spid="3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0"/>
            <a:ext cx="32861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텍스트 개체 틀 7"/>
          <p:cNvSpPr txBox="1">
            <a:spLocks/>
          </p:cNvSpPr>
          <p:nvPr/>
        </p:nvSpPr>
        <p:spPr>
          <a:xfrm>
            <a:off x="4143372" y="1357298"/>
            <a:ext cx="13573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414338" marR="0" lvl="0" indent="-41433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1-1</a:t>
            </a: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611560" y="3429000"/>
            <a:ext cx="3312368" cy="18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buClr>
                <a:schemeClr val="accent1"/>
              </a:buClr>
              <a:buNone/>
            </a:pPr>
            <a:endParaRPr kumimoji="0" lang="en-US" altLang="ko-KR" sz="2400" spc="-7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671" y="849467"/>
            <a:ext cx="532859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단원이 </a:t>
            </a:r>
            <a:endParaRPr lang="en-US" altLang="ko-KR" sz="7200" b="1" smtClean="0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끝났습니다</a:t>
            </a:r>
            <a:r>
              <a:rPr lang="en-US" altLang="ko-KR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7200" b="1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" y="2489768"/>
            <a:ext cx="3286116" cy="273943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45257" cy="13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7" y="6152835"/>
            <a:ext cx="1736541" cy="190370"/>
          </a:xfrm>
          <a:prstGeom prst="rect">
            <a:avLst/>
          </a:prstGeom>
        </p:spPr>
      </p:pic>
      <p:sp>
        <p:nvSpPr>
          <p:cNvPr id="11" name="텍스트 개체 틀 11"/>
          <p:cNvSpPr txBox="1">
            <a:spLocks/>
          </p:cNvSpPr>
          <p:nvPr/>
        </p:nvSpPr>
        <p:spPr bwMode="gray">
          <a:xfrm>
            <a:off x="405796" y="997458"/>
            <a:ext cx="5760640" cy="792000"/>
          </a:xfrm>
          <a:prstGeom prst="rect">
            <a:avLst/>
          </a:prstGeom>
        </p:spPr>
        <p:txBody>
          <a:bodyPr vert="horz" wrap="none" lIns="36000" tIns="45720" rIns="36000" bIns="45720" rtlCol="0" anchor="ctr">
            <a:no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l" latinLnBrk="0"/>
            <a:r>
              <a:rPr lang="en-US" altLang="ko-KR" sz="8000" b="1" smtClean="0">
                <a:solidFill>
                  <a:schemeClr val="bg1"/>
                </a:solidFill>
              </a:rPr>
              <a:t>Ⅰ</a:t>
            </a:r>
            <a:r>
              <a:rPr lang="en-US" altLang="ko-KR" sz="6000" b="1" smtClean="0">
                <a:solidFill>
                  <a:schemeClr val="bg1"/>
                </a:solidFill>
              </a:rPr>
              <a:t>-3.</a:t>
            </a:r>
            <a:endParaRPr lang="ko-KR" altLang="en-US" sz="6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2" y="1124744"/>
            <a:ext cx="3111649" cy="47653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53070"/>
            <a:ext cx="8856984" cy="458424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14648"/>
            <a:ext cx="1152130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8067813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소프트웨어의 발전이 가져온 </a:t>
            </a: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사회의 </a:t>
            </a: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변화로 </a:t>
            </a: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맞은 </a:t>
            </a: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것을 </a:t>
            </a:r>
            <a:r>
              <a:rPr kumimoji="0" lang="ko-KR" altLang="en-US" sz="3000" u="sng" spc="-120" smtClean="0">
                <a:effectLst/>
                <a:latin typeface="맑은 고딕" pitchFamily="50" charset="-127"/>
                <a:ea typeface="맑은 고딕" pitchFamily="50" charset="-127"/>
              </a:rPr>
              <a:t>모두</a:t>
            </a: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 고르면</a:t>
            </a:r>
            <a:r>
              <a:rPr kumimoji="0" lang="en-US" altLang="ko-KR" sz="30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30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1218" y="2222992"/>
            <a:ext cx="8505463" cy="2502408"/>
          </a:xfrm>
          <a:prstGeom prst="roundRect">
            <a:avLst>
              <a:gd name="adj" fmla="val 52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4134" y="4869366"/>
            <a:ext cx="7792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➀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㉠               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➁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㉡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      ➂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㉠</a:t>
            </a:r>
            <a:r>
              <a:rPr lang="en-US" altLang="ko-KR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㉡</a:t>
            </a:r>
            <a:endParaRPr lang="en-US" altLang="ko-KR" sz="2700" smtClean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➃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㉡</a:t>
            </a:r>
            <a:r>
              <a:rPr lang="en-US" altLang="ko-KR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㉢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➄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㉠</a:t>
            </a:r>
            <a:r>
              <a:rPr lang="en-US" altLang="ko-KR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㉡</a:t>
            </a:r>
            <a:r>
              <a:rPr lang="en-US" altLang="ko-KR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㉢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39552" y="2324743"/>
            <a:ext cx="8064896" cy="240065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360000" indent="-457200" algn="just">
              <a:spcBef>
                <a:spcPts val="0"/>
              </a:spcBef>
            </a:pP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㉠ </a:t>
            </a:r>
            <a:r>
              <a:rPr lang="ko-KR" altLang="en-US" sz="2500" b="1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교육 </a:t>
            </a:r>
            <a:r>
              <a:rPr lang="ko-KR" altLang="en-US" sz="2500" b="1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  <a:r>
              <a:rPr lang="en-US" altLang="ko-KR" sz="2500" b="1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온라인 학습 관리 시스템을 사용하면서 학습 </a:t>
            </a:r>
            <a:r>
              <a:rPr lang="ko-KR" altLang="en-US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과정을 </a:t>
            </a: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한눈에 파악하기 </a:t>
            </a:r>
            <a:r>
              <a:rPr lang="ko-KR" altLang="en-US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어려워졌다</a:t>
            </a:r>
            <a:r>
              <a:rPr lang="en-US" altLang="ko-KR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2500" spc="-180" smtClean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0000" indent="-457200" algn="just">
              <a:spcBef>
                <a:spcPts val="0"/>
              </a:spcBef>
            </a:pPr>
            <a:r>
              <a:rPr lang="ko-KR" altLang="en-US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㉡ </a:t>
            </a:r>
            <a:r>
              <a:rPr lang="ko-KR" altLang="en-US" sz="2500" b="1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의료 </a:t>
            </a:r>
            <a:r>
              <a:rPr lang="ko-KR" altLang="en-US" sz="2500" b="1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  <a:r>
              <a:rPr lang="en-US" altLang="ko-KR" sz="2500" b="1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의료 영상을 분석하는 소프트웨어로 질병의 </a:t>
            </a:r>
            <a:r>
              <a:rPr lang="ko-KR" altLang="en-US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판독이 </a:t>
            </a: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편리해졌다</a:t>
            </a:r>
            <a:r>
              <a:rPr lang="en-US" altLang="ko-KR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360000" indent="-457200" algn="just">
              <a:spcBef>
                <a:spcPts val="0"/>
              </a:spcBef>
            </a:pPr>
            <a:r>
              <a:rPr lang="ko-KR" altLang="en-US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㉢ </a:t>
            </a:r>
            <a:r>
              <a:rPr lang="ko-KR" altLang="en-US" sz="2500" b="1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금융 </a:t>
            </a:r>
            <a:r>
              <a:rPr lang="ko-KR" altLang="en-US" sz="2500" b="1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  <a:r>
              <a:rPr lang="en-US" altLang="ko-KR" sz="2500" b="1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뱅킹 소프트웨어를 통해 은행 업무를 원하는 </a:t>
            </a:r>
            <a:r>
              <a:rPr lang="ko-KR" altLang="en-US" sz="25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장소에서 </a:t>
            </a:r>
            <a:r>
              <a:rPr lang="ko-KR" altLang="en-US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처리할 수 있다</a:t>
            </a:r>
            <a:r>
              <a:rPr lang="en-US" altLang="ko-KR" sz="25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500" spc="-11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32111" y="5238698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62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8067813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사물 </a:t>
            </a: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인터넷 </a:t>
            </a: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기술을 사용한 웨어러블 기기로 적절한 것은</a:t>
            </a:r>
            <a:r>
              <a:rPr kumimoji="0" lang="en-US" altLang="ko-KR" sz="30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30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88868" y="2107948"/>
            <a:ext cx="7792281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① 자율주행 자동차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② 가전제품의 리모컨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③ 전통적인 손목 시계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④ 음성을 인식하는 스피커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⑤ 운동 데이터를 추적하는 밴드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15345" y="4653136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43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8067813" cy="60529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 소프트웨어에 대한 설명으로 알맞지 </a:t>
            </a:r>
            <a:r>
              <a:rPr kumimoji="0" lang="ko-KR" altLang="en-US" sz="3000" u="sng" spc="-120">
                <a:effectLst/>
                <a:latin typeface="맑은 고딕" pitchFamily="50" charset="-127"/>
                <a:ea typeface="맑은 고딕" pitchFamily="50" charset="-127"/>
              </a:rPr>
              <a:t>않은</a:t>
            </a: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 것은</a:t>
            </a:r>
            <a:r>
              <a:rPr kumimoji="0" lang="en-US" altLang="ko-KR" sz="30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30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6777" y="1869435"/>
            <a:ext cx="77922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 algn="just">
              <a:spcBef>
                <a:spcPts val="0"/>
              </a:spcBef>
            </a:pP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① 소프트웨어는 컴퓨팅 시스템을 구성하는 주요 요소 중 하나다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②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소프트웨어를 사용하면서 과거에 할 수 없었던 일들이 가능해졌다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③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냉장고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세탁기 등의 기계나 장치를 제어하기 위한 </a:t>
            </a:r>
            <a:r>
              <a:rPr lang="ko-KR" altLang="en-US" sz="25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소프트웨어도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있다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④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소프트웨어는 기술의 발전과 사용자의 요구에 따라 </a:t>
            </a:r>
            <a:r>
              <a:rPr lang="ko-KR" altLang="en-US" sz="25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지속적으로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변화한다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      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⑤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소프트웨어는 알고리즘을 포함하지 않고 특정 작업을 수행하도록 개발된다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50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16804" y="4869160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1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8067813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소프트웨어 융합의 사례인 커넥티드 카에 대한 설명으로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옳은 것은 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O,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옳지 </a:t>
            </a:r>
            <a:r>
              <a:rPr kumimoji="0" lang="ko-KR" altLang="en-US" sz="2800" u="sng" spc="-120">
                <a:effectLst/>
                <a:latin typeface="맑은 고딕" pitchFamily="50" charset="-127"/>
                <a:ea typeface="맑은 고딕" pitchFamily="50" charset="-127"/>
              </a:rPr>
              <a:t>않은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 것은 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X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로 표기하시오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8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43332" y="2354434"/>
            <a:ext cx="79331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 algn="just">
              <a:spcBef>
                <a:spcPts val="0"/>
              </a:spcBef>
              <a:buAutoNum type="arabicParenBoth"/>
            </a:pPr>
            <a:r>
              <a:rPr lang="ko-KR" altLang="en-US" sz="25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통신망을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이용하여 소프트웨어를 원격으로 </a:t>
            </a:r>
            <a:r>
              <a:rPr lang="ko-KR" altLang="en-US" sz="25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업데이트하는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것이 가능하다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(     </a:t>
            </a:r>
            <a:r>
              <a:rPr lang="en-US" altLang="ko-KR" sz="25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360000" indent="-457200" algn="just">
              <a:spcBef>
                <a:spcPts val="0"/>
              </a:spcBef>
              <a:buAutoNum type="arabicParenBoth"/>
            </a:pPr>
            <a:endParaRPr lang="en-US" altLang="ko-KR" sz="250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(2)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고장 및 사고 발생 경고를 위해 차량 간 통신은 지원 하지 않는다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(      </a:t>
            </a:r>
            <a:r>
              <a:rPr lang="en-US" altLang="ko-KR" sz="25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360000" indent="-457200" algn="just">
              <a:spcBef>
                <a:spcPts val="0"/>
              </a:spcBef>
            </a:pPr>
            <a:endParaRPr lang="en-US" altLang="ko-KR" sz="250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(3)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기존 운송 수단으로의 역할뿐만 아니라 각종 정보를 제공하기도 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(      )</a:t>
            </a:r>
            <a:endParaRPr lang="ko-KR" altLang="en-US" sz="250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067502" y="2698894"/>
            <a:ext cx="56938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endParaRPr lang="ko-KR" altLang="en-US" sz="3000" b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198365" y="3895631"/>
            <a:ext cx="43633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3000" b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endParaRPr lang="ko-KR" altLang="en-US" sz="3000" b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97231" y="4963234"/>
            <a:ext cx="56938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endParaRPr lang="ko-KR" altLang="en-US" sz="3000" b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5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4" grpId="0"/>
      <p:bldP spid="14" grpId="1"/>
      <p:bldP spid="16" grpId="0"/>
      <p:bldP spid="1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8247628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소프트웨어의 장점으로 다음에서 설명하는 내용과 가장 가까운 것은</a:t>
            </a:r>
            <a:r>
              <a:rPr kumimoji="0" lang="en-US" altLang="ko-KR" sz="30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30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1681" y="2295000"/>
            <a:ext cx="8505463" cy="1206008"/>
          </a:xfrm>
          <a:prstGeom prst="roundRect">
            <a:avLst>
              <a:gd name="adj" fmla="val 52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4134" y="3759227"/>
            <a:ext cx="7792281" cy="125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➀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정확성             ➁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신뢰성                 ➂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확장성</a:t>
            </a:r>
            <a:endParaRPr lang="en-US" altLang="ko-KR" sz="2700" smtClean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➃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저비용             ➄</a:t>
            </a:r>
            <a:r>
              <a:rPr lang="en-US" altLang="ko-KR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맞춤형</a:t>
            </a:r>
            <a:endParaRPr lang="ko-KR" altLang="en-US" sz="270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39552" y="2398087"/>
            <a:ext cx="8064896" cy="95410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indent="-457200" algn="just">
              <a:spcBef>
                <a:spcPts val="0"/>
              </a:spcBef>
            </a:pPr>
            <a:r>
              <a:rPr lang="ko-KR" altLang="en-US" sz="28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소프트웨어는 문제의 규모가 커지더라도 빠르게 대응하여 </a:t>
            </a:r>
            <a:r>
              <a:rPr lang="ko-KR" altLang="en-US" sz="28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처리할 </a:t>
            </a:r>
            <a:r>
              <a:rPr lang="ko-KR" altLang="en-US" sz="28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 있다</a:t>
            </a:r>
            <a:r>
              <a:rPr lang="en-US" altLang="ko-KR" sz="28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800" spc="-11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162853" y="3833478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5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941193" y="1069642"/>
            <a:ext cx="48622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소프트웨어의 개념과 종류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11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smtClean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사회 변화</a:t>
            </a:r>
            <a:endParaRPr lang="en-US" altLang="ko-KR" smtClean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423639" y="2420888"/>
            <a:ext cx="7820769" cy="3170099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컴퓨팅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시스템을 구성하는 주요 요소 중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하나</a:t>
            </a:r>
            <a:endParaRPr kumimoji="0" lang="en-US" altLang="ko-KR" sz="10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하드웨어의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동작을 제어하는 명령의 집합과 프로그램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수행에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필요한 데이터</a:t>
            </a:r>
            <a:r>
              <a:rPr kumimoji="0" lang="en-US" altLang="ko-KR" sz="3000" spc="-10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spc="-100">
                <a:effectLst/>
                <a:latin typeface="맑은 고딕" pitchFamily="50" charset="-127"/>
                <a:ea typeface="맑은 고딕" pitchFamily="50" charset="-127"/>
              </a:rPr>
              <a:t>매뉴얼 등을 모두 </a:t>
            </a: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지칭</a:t>
            </a:r>
            <a:endParaRPr kumimoji="0" lang="en-US" altLang="ko-KR" sz="3000" spc="-10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 algn="just">
              <a:lnSpc>
                <a:spcPts val="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00" smtClean="0">
                <a:effectLst/>
                <a:latin typeface="맑은 고딕" pitchFamily="50" charset="-127"/>
                <a:ea typeface="맑은 고딕" pitchFamily="50" charset="-127"/>
              </a:rPr>
              <a:t>디지털 기술의 발전으로 수많은 장치에서 다양한 소프트웨어를 확인 가능</a:t>
            </a:r>
            <a:endParaRPr kumimoji="0" lang="en-US" altLang="ko-KR" sz="3000" spc="-10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1560" y="1988840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3568" y="1772816"/>
            <a:ext cx="4529638" cy="60529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소프트웨어</a:t>
            </a:r>
            <a:r>
              <a:rPr kumimoji="0" lang="en-US" altLang="ko-KR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(SW; software)</a:t>
            </a:r>
            <a:endParaRPr kumimoji="0" lang="en-US" altLang="ko-KR" sz="3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7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7959596" cy="163121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각종 사물에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센서와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통신 기능을 내장하여 인터넷에 연결하는 기술로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초연결 사회의 핵심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기술로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옳은 것은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28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2701" y="2704813"/>
            <a:ext cx="7792281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① 핀테크                      ② 인공지능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③ 빅데이터                   ④ 가상 현실 </a:t>
            </a:r>
            <a:endParaRPr lang="en-US" altLang="ko-KR" sz="2700" smtClean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⑤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사물 인터넷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16804" y="4005064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8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7959596" cy="163121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감염병 문제를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해결할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때 감염자 이동 경로를 분석하기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위한 소프트웨어 도구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및 기술로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가장 적절한 것은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28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2701" y="2704813"/>
            <a:ext cx="7792281" cy="1879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① 가상 현실 기술            ② 게임 개발 도구 </a:t>
            </a:r>
            <a:endParaRPr lang="en-US" altLang="ko-KR" sz="2700" smtClean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③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오피스 프로그램          ④ 전자우편 프로그램 </a:t>
            </a:r>
            <a:endParaRPr lang="en-US" altLang="ko-KR" sz="2700" smtClean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2700" smtClean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⑤ </a:t>
            </a:r>
            <a:r>
              <a:rPr lang="ko-KR" altLang="en-US" sz="27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빅데이터 분석 도구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16804" y="4005064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35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989693"/>
            <a:ext cx="8067813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3000" spc="-120" smtClean="0">
                <a:effectLst/>
                <a:latin typeface="맑은 고딕" pitchFamily="50" charset="-127"/>
                <a:ea typeface="맑은 고딕" pitchFamily="50" charset="-127"/>
              </a:rPr>
              <a:t>소프트웨어 </a:t>
            </a: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관점에서 문제를 분석하거나 해결하지 </a:t>
            </a:r>
            <a:r>
              <a:rPr kumimoji="0" lang="ko-KR" altLang="en-US" sz="3000" u="sng" spc="-120">
                <a:effectLst/>
                <a:latin typeface="맑은 고딕" pitchFamily="50" charset="-127"/>
                <a:ea typeface="맑은 고딕" pitchFamily="50" charset="-127"/>
              </a:rPr>
              <a:t>않은</a:t>
            </a:r>
            <a:r>
              <a:rPr kumimoji="0" lang="ko-KR" altLang="en-US" sz="3000" spc="-120">
                <a:effectLst/>
                <a:latin typeface="맑은 고딕" pitchFamily="50" charset="-127"/>
                <a:ea typeface="맑은 고딕" pitchFamily="50" charset="-127"/>
              </a:rPr>
              <a:t> 것은</a:t>
            </a:r>
            <a:r>
              <a:rPr kumimoji="0" lang="en-US" altLang="ko-KR" sz="3000" spc="-120"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en-US" altLang="ko-KR" sz="30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079647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016588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0190" y="2234789"/>
            <a:ext cx="77922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 algn="just">
              <a:spcBef>
                <a:spcPts val="0"/>
              </a:spcBef>
            </a:pP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① 인공지능 생체 기술을 활용해 반려동물의 비문을 식별 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②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실종된 반려동물의 정보를 소셜 미디어로 빠르게 전달 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③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실종된 반려동물을 찾기 위해 전단지를 제작해 배포 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 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④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반려동물 찾기 앱을 통해 실종 위치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 등의 정보를 업데이트 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360000" indent="-457200" algn="just">
              <a:spcBef>
                <a:spcPts val="0"/>
              </a:spcBef>
            </a:pP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⑤ </a:t>
            </a:r>
            <a:r>
              <a:rPr lang="ko-KR" altLang="en-US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마이크로칩을 내장해 반려동물의 동선을 추적하고 실 종을 방지한다</a:t>
            </a:r>
            <a:r>
              <a:rPr lang="en-US" altLang="ko-KR" sz="250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50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40246" y="3667090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✔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18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1725776"/>
            <a:ext cx="7959596" cy="163121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예술 분야에서 예술 작품의 소유권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거래 내역  등을 관리하기 위해 융합되고 있는 소프트웨어 기술은 무엇인지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쓰시오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28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815730"/>
            <a:ext cx="43765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219" y="1752671"/>
            <a:ext cx="350279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2800" b="1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476496" y="3501008"/>
            <a:ext cx="6243428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3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블록체인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1431768" y="4116450"/>
            <a:ext cx="7172680" cy="32630"/>
          </a:xfrm>
          <a:prstGeom prst="line">
            <a:avLst/>
          </a:prstGeom>
          <a:ln w="19050">
            <a:solidFill>
              <a:srgbClr val="A7A9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73015"/>
            <a:ext cx="504056" cy="5434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0715"/>
            <a:ext cx="1382837" cy="5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1005696"/>
            <a:ext cx="7959596" cy="111825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소프트웨어 융합에 관한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다음 내용을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읽고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빈칸에 </a:t>
            </a: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적절한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분야를 쓰시오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28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37681" cy="4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2" y="1038395"/>
            <a:ext cx="521986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28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476496" y="5949280"/>
            <a:ext cx="575980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3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어그테크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1431768" y="6564722"/>
            <a:ext cx="5588504" cy="32630"/>
          </a:xfrm>
          <a:prstGeom prst="line">
            <a:avLst/>
          </a:prstGeom>
          <a:ln w="19050">
            <a:solidFill>
              <a:srgbClr val="A7A9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021287"/>
            <a:ext cx="504056" cy="543435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351218" y="4149079"/>
            <a:ext cx="8505463" cy="1608601"/>
          </a:xfrm>
          <a:prstGeom prst="roundRect">
            <a:avLst>
              <a:gd name="adj" fmla="val 52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31540" y="4225401"/>
            <a:ext cx="8280920" cy="144655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indent="-457200" algn="just">
              <a:spcBef>
                <a:spcPts val="0"/>
              </a:spcBef>
            </a:pPr>
            <a:r>
              <a:rPr lang="ko-KR" altLang="en-US" sz="22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소프트웨어와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농업의 </a:t>
            </a:r>
            <a:r>
              <a:rPr lang="ko-KR" altLang="en-US" sz="22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융합은 □□□□라는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새로운 분야를 만들었다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이는 농업인의 고령화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불안정한 농산물 수급 등의 </a:t>
            </a:r>
            <a:r>
              <a:rPr lang="ko-KR" altLang="en-US" sz="22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문제를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디지털 기술과 소프트웨어를 사용해 해결한 것이다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사물 인터넷을 통해 토양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온도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습도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기후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수확량 등의 농업 </a:t>
            </a:r>
            <a:r>
              <a:rPr lang="ko-KR" altLang="en-US" sz="2200" spc="-18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데이터는 </a:t>
            </a:r>
            <a:r>
              <a:rPr lang="ko-KR" altLang="en-US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 속의 빅데이터로 구축된다</a:t>
            </a:r>
            <a:r>
              <a:rPr lang="en-US" altLang="ko-KR" sz="2200" spc="-18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200" spc="-11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041" y="2119907"/>
            <a:ext cx="6079917" cy="19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8" y="1047092"/>
            <a:ext cx="637681" cy="4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788868" y="1005696"/>
            <a:ext cx="7959596" cy="1581267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700" spc="-120" smtClean="0">
                <a:effectLst/>
                <a:latin typeface="맑은 고딕" pitchFamily="50" charset="-127"/>
                <a:ea typeface="맑은 고딕" pitchFamily="50" charset="-127"/>
              </a:rPr>
              <a:t>다음은 </a:t>
            </a:r>
            <a:r>
              <a:rPr kumimoji="0" lang="en-US" altLang="ko-KR" sz="2700" spc="-120"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sz="2700" spc="-120">
                <a:effectLst/>
                <a:latin typeface="맑은 고딕" pitchFamily="50" charset="-127"/>
                <a:ea typeface="맑은 고딕" pitchFamily="50" charset="-127"/>
              </a:rPr>
              <a:t>차 </a:t>
            </a:r>
            <a:r>
              <a:rPr kumimoji="0" lang="ko-KR" altLang="en-US" sz="2700" spc="-120" smtClean="0">
                <a:effectLst/>
                <a:latin typeface="맑은 고딕" pitchFamily="50" charset="-127"/>
                <a:ea typeface="맑은 고딕" pitchFamily="50" charset="-127"/>
              </a:rPr>
              <a:t>산업혁명의 핵심 기술을 나타낸 그림이다</a:t>
            </a:r>
            <a:r>
              <a:rPr kumimoji="0" lang="en-US" altLang="ko-KR" sz="2700" spc="-120" smtClean="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700" spc="-120" smtClean="0">
                <a:effectLst/>
                <a:latin typeface="맑은 고딕" pitchFamily="50" charset="-127"/>
                <a:ea typeface="맑은 고딕" pitchFamily="50" charset="-127"/>
              </a:rPr>
              <a:t>이 중에서 초지능 사회와 가장 관련이 깊은 것을 찾아 </a:t>
            </a:r>
            <a:r>
              <a:rPr kumimoji="0" lang="ko-KR" altLang="en-US" sz="2700" spc="-120">
                <a:effectLst/>
                <a:latin typeface="맑은 고딕" pitchFamily="50" charset="-127"/>
                <a:ea typeface="맑은 고딕" pitchFamily="50" charset="-127"/>
              </a:rPr>
              <a:t>쓰시오</a:t>
            </a:r>
            <a:r>
              <a:rPr kumimoji="0" lang="en-US" altLang="ko-KR" sz="2700" spc="-120"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27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476496" y="5733256"/>
            <a:ext cx="575980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3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(</a:t>
            </a:r>
            <a:r>
              <a:rPr lang="ko-KR" altLang="en-US" sz="3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3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3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1431768" y="6348699"/>
            <a:ext cx="5588504" cy="32630"/>
          </a:xfrm>
          <a:prstGeom prst="line">
            <a:avLst/>
          </a:prstGeom>
          <a:ln w="19050">
            <a:solidFill>
              <a:srgbClr val="A7A9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805264"/>
            <a:ext cx="504056" cy="5434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97" y="2636912"/>
            <a:ext cx="7970805" cy="28430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02" y="1038395"/>
            <a:ext cx="521986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28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81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0" y="1773069"/>
            <a:ext cx="630936" cy="4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7C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502" y="244982"/>
            <a:ext cx="3960000" cy="515162"/>
          </a:xfrm>
          <a:prstGeom prst="roundRect">
            <a:avLst>
              <a:gd name="adj" fmla="val 42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2400" b="1" spc="-100" smtClean="0">
                <a:solidFill>
                  <a:srgbClr val="0072BC"/>
                </a:solidFill>
                <a:effectLst/>
                <a:latin typeface="+mj-ea"/>
                <a:ea typeface="+mj-ea"/>
              </a:rPr>
              <a:t>대단원 정리 및 평가 문제</a:t>
            </a:r>
            <a:endParaRPr lang="ko-KR" altLang="en-US" sz="2400" b="1" spc="-100">
              <a:solidFill>
                <a:srgbClr val="0072BC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860876" y="1725776"/>
            <a:ext cx="7959596" cy="106830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kumimoji="0" lang="ko-KR" altLang="en-US" sz="2800" spc="-120" smtClean="0">
                <a:effectLst/>
                <a:latin typeface="맑은 고딕" pitchFamily="50" charset="-127"/>
                <a:ea typeface="맑은 고딕" pitchFamily="50" charset="-127"/>
              </a:rPr>
              <a:t>소프트웨어의 지능화가 산업 구조를 어떻게 변화시킬 </a:t>
            </a:r>
            <a:r>
              <a:rPr kumimoji="0" lang="ko-KR" altLang="en-US" sz="2800" spc="-120">
                <a:effectLst/>
                <a:latin typeface="맑은 고딕" pitchFamily="50" charset="-127"/>
                <a:ea typeface="맑은 고딕" pitchFamily="50" charset="-127"/>
              </a:rPr>
              <a:t>수 있는지 예를 들어 서술하시오</a:t>
            </a:r>
            <a:r>
              <a:rPr kumimoji="0" lang="en-US" altLang="ko-KR" sz="2800" spc="-12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2800" spc="-16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740415" y="6237312"/>
            <a:ext cx="1152000" cy="36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정답보기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570028" y="3111322"/>
            <a:ext cx="6983936" cy="18235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 답안</a:t>
            </a:r>
            <a:r>
              <a:rPr lang="en-US" altLang="ko-KR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 그림 그리기</a:t>
            </a:r>
            <a:r>
              <a:rPr lang="en-US" altLang="ko-KR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 해설 작성과 같이 인공지능이 사람의 업무를 대신하여 생산성을 높일 수 있다</a:t>
            </a:r>
            <a:r>
              <a:rPr lang="en-US" altLang="ko-KR" sz="25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5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1503776" y="3684402"/>
            <a:ext cx="7172680" cy="32630"/>
          </a:xfrm>
          <a:prstGeom prst="line">
            <a:avLst/>
          </a:prstGeom>
          <a:ln w="19050">
            <a:solidFill>
              <a:srgbClr val="A7A9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40967"/>
            <a:ext cx="504056" cy="5434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0" y="1773069"/>
            <a:ext cx="521986" cy="468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en-US" altLang="ko-KR" sz="2800" b="1" spc="-10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2800" b="1" spc="-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V="1">
            <a:off x="1475656" y="4260466"/>
            <a:ext cx="7172680" cy="32630"/>
          </a:xfrm>
          <a:prstGeom prst="line">
            <a:avLst/>
          </a:prstGeom>
          <a:ln w="19050">
            <a:solidFill>
              <a:srgbClr val="A7A9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2" y="1052736"/>
            <a:ext cx="1412595" cy="5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0"/>
            <a:ext cx="32861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텍스트 개체 틀 7"/>
          <p:cNvSpPr txBox="1">
            <a:spLocks/>
          </p:cNvSpPr>
          <p:nvPr/>
        </p:nvSpPr>
        <p:spPr>
          <a:xfrm>
            <a:off x="4143372" y="1357298"/>
            <a:ext cx="13573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414338" marR="0" lvl="0" indent="-41433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-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1-1</a:t>
            </a: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611560" y="3429000"/>
            <a:ext cx="3312368" cy="18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buClr>
                <a:schemeClr val="accent1"/>
              </a:buClr>
              <a:buNone/>
            </a:pPr>
            <a:endParaRPr kumimoji="0" lang="en-US" altLang="ko-KR" sz="2400" spc="-7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671" y="849467"/>
            <a:ext cx="532859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단원이 </a:t>
            </a:r>
            <a:endParaRPr lang="en-US" altLang="ko-KR" sz="7200" b="1" smtClean="0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끝났습니다</a:t>
            </a:r>
            <a:r>
              <a:rPr lang="en-US" altLang="ko-KR" sz="7200" b="1" smtClean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7200" b="1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6992"/>
            <a:ext cx="3286116" cy="27394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5673C7-8CD9-CD28-3875-F072BC82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7" y="6152835"/>
            <a:ext cx="1736541" cy="190370"/>
          </a:xfrm>
          <a:prstGeom prst="rect">
            <a:avLst/>
          </a:prstGeom>
        </p:spPr>
      </p:pic>
      <p:sp>
        <p:nvSpPr>
          <p:cNvPr id="11" name="텍스트 개체 틀 11"/>
          <p:cNvSpPr txBox="1">
            <a:spLocks/>
          </p:cNvSpPr>
          <p:nvPr/>
        </p:nvSpPr>
        <p:spPr bwMode="gray">
          <a:xfrm>
            <a:off x="352043" y="886496"/>
            <a:ext cx="2582028" cy="792000"/>
          </a:xfrm>
          <a:prstGeom prst="rect">
            <a:avLst/>
          </a:prstGeom>
        </p:spPr>
        <p:txBody>
          <a:bodyPr vert="horz" wrap="none" lIns="36000" tIns="45720" rIns="36000" bIns="45720" rtlCol="0" anchor="ctr">
            <a:no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latinLnBrk="0"/>
            <a:r>
              <a:rPr lang="en-US" altLang="ko-KR" sz="12000" b="1" smtClean="0">
                <a:solidFill>
                  <a:schemeClr val="bg1"/>
                </a:solidFill>
              </a:rPr>
              <a:t>Ⅰ</a:t>
            </a:r>
            <a:endParaRPr lang="ko-KR" altLang="en-US" sz="12000" b="1" dirty="0" smtClean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97" y="5159921"/>
            <a:ext cx="2223935" cy="1555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762525">
            <a:off x="6692981" y="5338634"/>
            <a:ext cx="7200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ko-KR" sz="1400" smtClean="0">
                <a:solidFill>
                  <a:srgbClr val="C00000"/>
                </a:solidFill>
                <a:effectLst/>
                <a:latin typeface="Stencil" panose="040409050D0802020404" pitchFamily="82" charset="0"/>
                <a:ea typeface="바탕" panose="02030600000101010101" pitchFamily="18" charset="-127"/>
              </a:rPr>
              <a:t>Good</a:t>
            </a:r>
          </a:p>
          <a:p>
            <a:pPr algn="ctr">
              <a:lnSpc>
                <a:spcPts val="1000"/>
              </a:lnSpc>
            </a:pPr>
            <a:r>
              <a:rPr lang="en-US" altLang="ko-KR" sz="1400" smtClean="0">
                <a:solidFill>
                  <a:srgbClr val="C00000"/>
                </a:solidFill>
                <a:effectLst/>
                <a:latin typeface="Stencil" panose="040409050D0802020404" pitchFamily="82" charset="0"/>
                <a:ea typeface="바탕" panose="02030600000101010101" pitchFamily="18" charset="-127"/>
              </a:rPr>
              <a:t>Job!</a:t>
            </a:r>
            <a:endParaRPr lang="ko-KR" altLang="en-US" sz="1400">
              <a:solidFill>
                <a:srgbClr val="C00000"/>
              </a:solidFill>
              <a:effectLst/>
              <a:latin typeface="Stencil" panose="040409050D0802020404" pitchFamily="82" charset="0"/>
              <a:ea typeface="바탕" panose="0203060000010101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44" y="5159921"/>
            <a:ext cx="257175" cy="4476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43" y="5956152"/>
            <a:ext cx="257175" cy="7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11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사회 변화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00512" y="2394461"/>
            <a:ext cx="8280000" cy="296491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30">
                <a:effectLst/>
                <a:latin typeface="맑은 고딕" pitchFamily="50" charset="-127"/>
                <a:ea typeface="맑은 고딕" pitchFamily="50" charset="-127"/>
              </a:rPr>
              <a:t>시스템 </a:t>
            </a:r>
            <a:r>
              <a:rPr kumimoji="0" lang="ko-KR" altLang="en-US" sz="3000" spc="-130" smtClean="0">
                <a:effectLst/>
                <a:latin typeface="맑은 고딕" pitchFamily="50" charset="-127"/>
                <a:ea typeface="맑은 고딕" pitchFamily="50" charset="-127"/>
              </a:rPr>
              <a:t>소프트웨어</a:t>
            </a:r>
            <a:endParaRPr kumimoji="0" lang="en-US" altLang="ko-KR" sz="3000" spc="-13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30" smtClean="0">
                <a:effectLst/>
                <a:latin typeface="맑은 고딕" pitchFamily="50" charset="-127"/>
                <a:ea typeface="맑은 고딕" pitchFamily="50" charset="-127"/>
              </a:rPr>
              <a:t>응용 소프트 웨어</a:t>
            </a:r>
            <a:endParaRPr kumimoji="0" lang="en-US" altLang="ko-KR" sz="3000" spc="-13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30" smtClean="0">
                <a:effectLst/>
                <a:latin typeface="맑은 고딕" pitchFamily="50" charset="-127"/>
                <a:ea typeface="맑은 고딕" pitchFamily="50" charset="-127"/>
              </a:rPr>
              <a:t>소프트웨어 </a:t>
            </a:r>
            <a:r>
              <a:rPr kumimoji="0" lang="ko-KR" altLang="en-US" sz="3000" spc="-130">
                <a:effectLst/>
                <a:latin typeface="맑은 고딕" pitchFamily="50" charset="-127"/>
                <a:ea typeface="맑은 고딕" pitchFamily="50" charset="-127"/>
              </a:rPr>
              <a:t>개발 </a:t>
            </a:r>
            <a:r>
              <a:rPr kumimoji="0" lang="ko-KR" altLang="en-US" sz="3000" spc="-130" smtClean="0">
                <a:effectLst/>
                <a:latin typeface="맑은 고딕" pitchFamily="50" charset="-127"/>
                <a:ea typeface="맑은 고딕" pitchFamily="50" charset="-127"/>
              </a:rPr>
              <a:t>키트</a:t>
            </a:r>
            <a:endParaRPr kumimoji="0" lang="en-US" altLang="ko-KR" sz="3000" spc="-15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50" smtClean="0">
                <a:effectLst/>
                <a:latin typeface="맑은 고딕" pitchFamily="50" charset="-127"/>
                <a:ea typeface="맑은 고딕" pitchFamily="50" charset="-127"/>
              </a:rPr>
              <a:t>보안 소프트웨어</a:t>
            </a:r>
            <a:endParaRPr kumimoji="0" lang="en-US" altLang="ko-KR" sz="3000" spc="-150" smtClean="0"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ko-KR" altLang="en-US" sz="3000" spc="-150" smtClean="0">
                <a:effectLst/>
                <a:latin typeface="맑은 고딕" pitchFamily="50" charset="-127"/>
                <a:ea typeface="맑은 고딕" pitchFamily="50" charset="-127"/>
              </a:rPr>
              <a:t>통신 소프트웨어</a:t>
            </a:r>
            <a:r>
              <a:rPr kumimoji="0" lang="ko-KR" altLang="en-US" sz="3000" spc="-190" smtClean="0">
                <a:effectLst/>
                <a:latin typeface="맑은 고딕" pitchFamily="50" charset="-127"/>
                <a:ea typeface="맑은 고딕" pitchFamily="50" charset="-127"/>
              </a:rPr>
              <a:t> 등</a:t>
            </a:r>
            <a:endParaRPr kumimoji="0" lang="en-US" altLang="ko-KR" sz="3000" spc="-19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683568" y="1700808"/>
            <a:ext cx="8100000" cy="6052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 주요 소프트웨어 유형</a:t>
            </a:r>
            <a:endParaRPr kumimoji="0" lang="en-US" altLang="ko-KR" sz="3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7" name="텍스트 개체 틀 7"/>
          <p:cNvSpPr txBox="1">
            <a:spLocks/>
          </p:cNvSpPr>
          <p:nvPr/>
        </p:nvSpPr>
        <p:spPr>
          <a:xfrm>
            <a:off x="941193" y="1069642"/>
            <a:ext cx="48622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소프트웨어의 개념과 종류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4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11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사회 변화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683568" y="1700808"/>
            <a:ext cx="8100000" cy="6052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 실행 장치에 따른 다양한 소프트웨어의 종류</a:t>
            </a:r>
            <a:endParaRPr kumimoji="0" lang="en-US" altLang="ko-KR" sz="3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48622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소프트웨어의 개념과 종류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06102"/>
            <a:ext cx="6338112" cy="44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12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605209" cy="71508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소프트웨어와 사회 변화</a:t>
            </a:r>
            <a:endParaRPr lang="en-US" altLang="ko-KR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3" name="텍스트 개체 틀 7"/>
          <p:cNvSpPr txBox="1">
            <a:spLocks/>
          </p:cNvSpPr>
          <p:nvPr/>
        </p:nvSpPr>
        <p:spPr>
          <a:xfrm>
            <a:off x="683568" y="1700808"/>
            <a:ext cx="8100000" cy="6052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smtClean="0">
                <a:effectLst/>
                <a:latin typeface="맑은 고딕" pitchFamily="50" charset="-127"/>
                <a:ea typeface="맑은 고딕" pitchFamily="50" charset="-127"/>
              </a:rPr>
              <a:t>  세상을 변화시킨 소프트웨어 사례</a:t>
            </a:r>
            <a:endParaRPr kumimoji="0" lang="en-US" altLang="ko-KR" sz="3000" b="1" spc="-160" dirty="0" smtClean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536" y="1110288"/>
            <a:ext cx="576064" cy="430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smtClean="0">
                <a:effectLst/>
                <a:latin typeface="+mn-ea"/>
              </a:rPr>
              <a:t>01</a:t>
            </a:r>
            <a:endParaRPr lang="ko-KR" altLang="en-US" sz="2600" b="1">
              <a:effectLst/>
              <a:latin typeface="+mn-ea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941193" y="1069642"/>
            <a:ext cx="48622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소프트웨어의 개념과 종류</a:t>
            </a:r>
            <a:endParaRPr kumimoji="0" lang="ko-KR" altLang="en-US" sz="3200" b="1" i="0" u="none" strike="noStrike" kern="1200" cap="none" spc="-15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" y="2839729"/>
            <a:ext cx="1143000" cy="1181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92373"/>
            <a:ext cx="7310366" cy="16254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85" y="4797152"/>
            <a:ext cx="1143000" cy="11715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93" y="4509120"/>
            <a:ext cx="7392119" cy="1884908"/>
          </a:xfrm>
          <a:prstGeom prst="rect">
            <a:avLst/>
          </a:prstGeom>
        </p:spPr>
      </p:pic>
      <p:sp>
        <p:nvSpPr>
          <p:cNvPr id="13" name="아래쪽 화살표 12"/>
          <p:cNvSpPr/>
          <p:nvPr/>
        </p:nvSpPr>
        <p:spPr>
          <a:xfrm rot="16200000">
            <a:off x="4949962" y="2877013"/>
            <a:ext cx="679781" cy="62279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16200000">
            <a:off x="4969997" y="5140175"/>
            <a:ext cx="679781" cy="62279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2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11339</TotalTime>
  <Words>2933</Words>
  <Application>Microsoft Office PowerPoint</Application>
  <PresentationFormat>화면 슬라이드 쇼(4:3)</PresentationFormat>
  <Paragraphs>509</Paragraphs>
  <Slides>67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78" baseType="lpstr">
      <vt:lpstr>HY견고딕</vt:lpstr>
      <vt:lpstr>HY바다M</vt:lpstr>
      <vt:lpstr>굴림</vt:lpstr>
      <vt:lpstr>맑은 고딕</vt:lpstr>
      <vt:lpstr>바탕</vt:lpstr>
      <vt:lpstr>함초롬바탕</vt:lpstr>
      <vt:lpstr>Arial</vt:lpstr>
      <vt:lpstr>Stencil</vt:lpstr>
      <vt:lpstr>Wingdings</vt:lpstr>
      <vt:lpstr>Wingdings 2</vt:lpstr>
      <vt:lpstr>HDOfficeLightV0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Win10</cp:lastModifiedBy>
  <cp:revision>1021</cp:revision>
  <dcterms:created xsi:type="dcterms:W3CDTF">2010-03-30T01:48:18Z</dcterms:created>
  <dcterms:modified xsi:type="dcterms:W3CDTF">2026-01-27T01:35:16Z</dcterms:modified>
</cp:coreProperties>
</file>